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3322" r:id="rId6"/>
    <p:sldId id="3294" r:id="rId7"/>
    <p:sldId id="3323" r:id="rId8"/>
    <p:sldId id="3292" r:id="rId9"/>
    <p:sldId id="3293" r:id="rId10"/>
    <p:sldId id="3318" r:id="rId11"/>
    <p:sldId id="3319" r:id="rId12"/>
    <p:sldId id="3320" r:id="rId13"/>
    <p:sldId id="3316" r:id="rId14"/>
    <p:sldId id="3317" r:id="rId15"/>
    <p:sldId id="3310" r:id="rId16"/>
    <p:sldId id="3312" r:id="rId17"/>
    <p:sldId id="3313" r:id="rId18"/>
    <p:sldId id="3271" r:id="rId19"/>
    <p:sldId id="3321" r:id="rId20"/>
    <p:sldId id="3289" r:id="rId21"/>
    <p:sldId id="3288"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32F65246-D8ED-374E-0EF3-46FA49A9B8B3}" name="Madison Fox" initials="MF" userId="S::madison@keepingcurrentmatters.com::3aa81375-bad6-4989-ab9f-3380454686fc" providerId="AD"/>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2"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3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8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19" clrIdx="3">
    <p:extLst>
      <p:ext uri="{19B8F6BF-5375-455C-9EA6-DF929625EA0E}">
        <p15:presenceInfo xmlns:p15="http://schemas.microsoft.com/office/powerpoint/2012/main" userId="WhutqSSPiFnB3YdNPNZ3vvYP7h2tGQzXDooSVebKFXQ=" providerId="None"/>
      </p:ext>
    </p:extLst>
  </p:cmAuthor>
  <p:cmAuthor id="5" name="Jeymy Idrovo" initials="JI" lastIdx="86" clrIdx="4">
    <p:extLst>
      <p:ext uri="{19B8F6BF-5375-455C-9EA6-DF929625EA0E}">
        <p15:presenceInfo xmlns:p15="http://schemas.microsoft.com/office/powerpoint/2012/main" userId="Jeymy Idrovo" providerId="None"/>
      </p:ext>
    </p:extLst>
  </p:cmAuthor>
  <p:cmAuthor id="6" name="Kate Rezabek" initials="KR" lastIdx="78"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a:srgbClr val="5B7077"/>
    <a:srgbClr val="3CB0F0"/>
    <a:srgbClr val="6C7E90"/>
    <a:srgbClr val="C9F0FF"/>
    <a:srgbClr val="F2F2F2"/>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4" autoAdjust="0"/>
    <p:restoredTop sz="92517" autoAdjust="0"/>
  </p:normalViewPr>
  <p:slideViewPr>
    <p:cSldViewPr snapToGrid="0" snapToObjects="1">
      <p:cViewPr varScale="1">
        <p:scale>
          <a:sx n="80" d="100"/>
          <a:sy n="80" d="100"/>
        </p:scale>
        <p:origin x="2104" y="21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702017628282975E-2"/>
          <c:y val="4.8026457037049733E-2"/>
          <c:w val="0.92266282293333923"/>
          <c:h val="0.90965772013645874"/>
        </c:manualLayout>
      </c:layout>
      <c:lineChart>
        <c:grouping val="standard"/>
        <c:varyColors val="0"/>
        <c:ser>
          <c:idx val="0"/>
          <c:order val="0"/>
          <c:tx>
            <c:strRef>
              <c:f>Sheet1!$B$1</c:f>
              <c:strCache>
                <c:ptCount val="1"/>
                <c:pt idx="0">
                  <c:v>Series 1</c:v>
                </c:pt>
              </c:strCache>
            </c:strRef>
          </c:tx>
          <c:spPr>
            <a:ln w="28575" cap="rnd">
              <a:solidFill>
                <a:schemeClr val="bg1"/>
              </a:solidFill>
              <a:round/>
            </a:ln>
            <a:effectLst/>
          </c:spPr>
          <c:marker>
            <c:symbol val="none"/>
          </c:marker>
          <c:cat>
            <c:strRef>
              <c:f>Sheet1!$A$2:$A$296</c:f>
              <c:strCache>
                <c:ptCount val="289"/>
                <c:pt idx="0">
                  <c:v>1999</c:v>
                </c:pt>
                <c:pt idx="12">
                  <c:v>2000</c:v>
                </c:pt>
                <c:pt idx="72">
                  <c:v>2005</c:v>
                </c:pt>
                <c:pt idx="84">
                  <c:v>2006</c:v>
                </c:pt>
                <c:pt idx="96">
                  <c:v>2007</c:v>
                </c:pt>
                <c:pt idx="132">
                  <c:v>2010</c:v>
                </c:pt>
                <c:pt idx="192">
                  <c:v>2015</c:v>
                </c:pt>
                <c:pt idx="240">
                  <c:v>2019</c:v>
                </c:pt>
                <c:pt idx="252">
                  <c:v>2020</c:v>
                </c:pt>
                <c:pt idx="264">
                  <c:v>2021</c:v>
                </c:pt>
                <c:pt idx="276">
                  <c:v>2022</c:v>
                </c:pt>
                <c:pt idx="288">
                  <c:v>2023</c:v>
                </c:pt>
              </c:strCache>
            </c:strRef>
          </c:cat>
          <c:val>
            <c:numRef>
              <c:f>Sheet1!$B$2:$B$296</c:f>
              <c:numCache>
                <c:formatCode>#,##0.0</c:formatCode>
                <c:ptCount val="295"/>
                <c:pt idx="0">
                  <c:v>5.0999999999999996</c:v>
                </c:pt>
                <c:pt idx="1">
                  <c:v>5</c:v>
                </c:pt>
                <c:pt idx="2">
                  <c:v>5</c:v>
                </c:pt>
                <c:pt idx="3">
                  <c:v>5.0999999999999996</c:v>
                </c:pt>
                <c:pt idx="4">
                  <c:v>5</c:v>
                </c:pt>
                <c:pt idx="5">
                  <c:v>4.7</c:v>
                </c:pt>
                <c:pt idx="6">
                  <c:v>4.5999999999999996</c:v>
                </c:pt>
                <c:pt idx="7">
                  <c:v>4.7</c:v>
                </c:pt>
                <c:pt idx="8">
                  <c:v>4.7</c:v>
                </c:pt>
                <c:pt idx="9">
                  <c:v>4.8</c:v>
                </c:pt>
                <c:pt idx="10">
                  <c:v>4.5</c:v>
                </c:pt>
                <c:pt idx="11" formatCode="0.0">
                  <c:v>4</c:v>
                </c:pt>
                <c:pt idx="12" formatCode="0.0">
                  <c:v>4.2</c:v>
                </c:pt>
                <c:pt idx="13" formatCode="0.0">
                  <c:v>4.7</c:v>
                </c:pt>
                <c:pt idx="14" formatCode="0.0">
                  <c:v>4.0999999999999996</c:v>
                </c:pt>
                <c:pt idx="15" formatCode="0.0">
                  <c:v>4.5999999999999996</c:v>
                </c:pt>
                <c:pt idx="16" formatCode="0.0">
                  <c:v>4.5999999999999996</c:v>
                </c:pt>
                <c:pt idx="17" formatCode="0.0">
                  <c:v>4.7</c:v>
                </c:pt>
                <c:pt idx="18" formatCode="0.0">
                  <c:v>4.5999999999999996</c:v>
                </c:pt>
                <c:pt idx="19" formatCode="0.0">
                  <c:v>4.7</c:v>
                </c:pt>
                <c:pt idx="20" formatCode="0.0">
                  <c:v>4.4000000000000004</c:v>
                </c:pt>
                <c:pt idx="21" formatCode="0.0">
                  <c:v>4.5</c:v>
                </c:pt>
                <c:pt idx="22" formatCode="0.0">
                  <c:v>4.2</c:v>
                </c:pt>
                <c:pt idx="23" formatCode="0.0">
                  <c:v>4.4000000000000004</c:v>
                </c:pt>
                <c:pt idx="24" formatCode="0.0">
                  <c:v>4.2</c:v>
                </c:pt>
                <c:pt idx="25" formatCode="0.0">
                  <c:v>4.5</c:v>
                </c:pt>
                <c:pt idx="26" formatCode="0.0">
                  <c:v>4.4000000000000004</c:v>
                </c:pt>
                <c:pt idx="27" formatCode="0.0">
                  <c:v>4.8</c:v>
                </c:pt>
                <c:pt idx="28" formatCode="0.0">
                  <c:v>4.5999999999999996</c:v>
                </c:pt>
                <c:pt idx="29" formatCode="0.0">
                  <c:v>4.7</c:v>
                </c:pt>
                <c:pt idx="30" formatCode="0.0">
                  <c:v>4.4000000000000004</c:v>
                </c:pt>
                <c:pt idx="31" formatCode="0.0">
                  <c:v>4.9000000000000004</c:v>
                </c:pt>
                <c:pt idx="32" formatCode="0.0">
                  <c:v>5</c:v>
                </c:pt>
                <c:pt idx="33" formatCode="0.0">
                  <c:v>4.5999999999999996</c:v>
                </c:pt>
                <c:pt idx="34" formatCode="0.0">
                  <c:v>5</c:v>
                </c:pt>
                <c:pt idx="35" formatCode="0.0">
                  <c:v>4.0999999999999996</c:v>
                </c:pt>
                <c:pt idx="36" formatCode="0.0">
                  <c:v>4.3</c:v>
                </c:pt>
                <c:pt idx="37" formatCode="0.0">
                  <c:v>4.5999999999999996</c:v>
                </c:pt>
                <c:pt idx="38" formatCode="0.0">
                  <c:v>4.5999999999999996</c:v>
                </c:pt>
                <c:pt idx="39" formatCode="0.0">
                  <c:v>4.9000000000000004</c:v>
                </c:pt>
                <c:pt idx="40" formatCode="0.0">
                  <c:v>4.7</c:v>
                </c:pt>
                <c:pt idx="41" formatCode="0.0">
                  <c:v>4.9000000000000004</c:v>
                </c:pt>
                <c:pt idx="42" formatCode="0.0">
                  <c:v>4.5999999999999996</c:v>
                </c:pt>
                <c:pt idx="43" formatCode="0.0">
                  <c:v>5</c:v>
                </c:pt>
                <c:pt idx="44" formatCode="0.0">
                  <c:v>4.8</c:v>
                </c:pt>
                <c:pt idx="45" formatCode="0.0">
                  <c:v>4.9000000000000004</c:v>
                </c:pt>
                <c:pt idx="46" formatCode="0.0">
                  <c:v>4.9000000000000004</c:v>
                </c:pt>
                <c:pt idx="47" formatCode="0.0">
                  <c:v>4.3</c:v>
                </c:pt>
                <c:pt idx="48" formatCode="0.0">
                  <c:v>4.5999999999999996</c:v>
                </c:pt>
                <c:pt idx="49" formatCode="0.0">
                  <c:v>4.7</c:v>
                </c:pt>
                <c:pt idx="50" formatCode="0.0">
                  <c:v>4.7</c:v>
                </c:pt>
                <c:pt idx="51" formatCode="0.0">
                  <c:v>5.0999999999999996</c:v>
                </c:pt>
                <c:pt idx="52" formatCode="0.0">
                  <c:v>4.8</c:v>
                </c:pt>
                <c:pt idx="53" formatCode="0.0">
                  <c:v>5</c:v>
                </c:pt>
                <c:pt idx="54" formatCode="0.0">
                  <c:v>4.5</c:v>
                </c:pt>
                <c:pt idx="55" formatCode="0.0">
                  <c:v>4.5</c:v>
                </c:pt>
                <c:pt idx="56" formatCode="0.0">
                  <c:v>4.3</c:v>
                </c:pt>
                <c:pt idx="57" formatCode="0.0">
                  <c:v>4.5</c:v>
                </c:pt>
                <c:pt idx="58" formatCode="0.0">
                  <c:v>4.8</c:v>
                </c:pt>
                <c:pt idx="59" formatCode="0.0">
                  <c:v>4.2</c:v>
                </c:pt>
                <c:pt idx="60" formatCode="0.0">
                  <c:v>4.3</c:v>
                </c:pt>
                <c:pt idx="61" formatCode="0.0">
                  <c:v>4.5</c:v>
                </c:pt>
                <c:pt idx="62" formatCode="0.0">
                  <c:v>4.4000000000000004</c:v>
                </c:pt>
                <c:pt idx="63" formatCode="0.0">
                  <c:v>4.3</c:v>
                </c:pt>
                <c:pt idx="64" formatCode="0.0">
                  <c:v>4.2</c:v>
                </c:pt>
                <c:pt idx="65" formatCode="0.0">
                  <c:v>4.0999999999999996</c:v>
                </c:pt>
                <c:pt idx="66" formatCode="0.0">
                  <c:v>4.3</c:v>
                </c:pt>
                <c:pt idx="67" formatCode="0.0">
                  <c:v>4.5</c:v>
                </c:pt>
                <c:pt idx="68" formatCode="0.0">
                  <c:v>4.2</c:v>
                </c:pt>
                <c:pt idx="69" formatCode="0.0">
                  <c:v>4.3</c:v>
                </c:pt>
                <c:pt idx="70" formatCode="0.0">
                  <c:v>4.4000000000000004</c:v>
                </c:pt>
                <c:pt idx="71" formatCode="0.0">
                  <c:v>3.9</c:v>
                </c:pt>
                <c:pt idx="72" formatCode="0.0">
                  <c:v>4</c:v>
                </c:pt>
                <c:pt idx="73" formatCode="0.0">
                  <c:v>4.0999999999999996</c:v>
                </c:pt>
                <c:pt idx="74" formatCode="0.0">
                  <c:v>4</c:v>
                </c:pt>
                <c:pt idx="75" formatCode="0.0">
                  <c:v>4.2</c:v>
                </c:pt>
                <c:pt idx="76" formatCode="0.0">
                  <c:v>4.3</c:v>
                </c:pt>
                <c:pt idx="77" formatCode="0.0">
                  <c:v>4.5</c:v>
                </c:pt>
                <c:pt idx="78" formatCode="0.0">
                  <c:v>4.5999999999999996</c:v>
                </c:pt>
                <c:pt idx="79" formatCode="0.0">
                  <c:v>4.7</c:v>
                </c:pt>
                <c:pt idx="80" formatCode="0.0">
                  <c:v>4.5999999999999996</c:v>
                </c:pt>
                <c:pt idx="81" formatCode="0.0">
                  <c:v>4.8</c:v>
                </c:pt>
                <c:pt idx="82" formatCode="0.0">
                  <c:v>5</c:v>
                </c:pt>
                <c:pt idx="83" formatCode="0.0">
                  <c:v>5</c:v>
                </c:pt>
                <c:pt idx="84" formatCode="0.0">
                  <c:v>5.2</c:v>
                </c:pt>
                <c:pt idx="85" formatCode="0.0">
                  <c:v>5.2</c:v>
                </c:pt>
                <c:pt idx="86" formatCode="0.0">
                  <c:v>5.6</c:v>
                </c:pt>
                <c:pt idx="87" formatCode="0.0">
                  <c:v>6.1</c:v>
                </c:pt>
                <c:pt idx="88" formatCode="0.0">
                  <c:v>6.5</c:v>
                </c:pt>
                <c:pt idx="89" formatCode="0.0">
                  <c:v>6.9</c:v>
                </c:pt>
                <c:pt idx="90" formatCode="0.0">
                  <c:v>7.3</c:v>
                </c:pt>
                <c:pt idx="91" formatCode="0.0">
                  <c:v>7.3</c:v>
                </c:pt>
                <c:pt idx="92" formatCode="0.0">
                  <c:v>7.2</c:v>
                </c:pt>
                <c:pt idx="93" formatCode="0.0">
                  <c:v>7.3</c:v>
                </c:pt>
                <c:pt idx="94" formatCode="0.0">
                  <c:v>7.2</c:v>
                </c:pt>
                <c:pt idx="95" formatCode="0.0">
                  <c:v>6.4</c:v>
                </c:pt>
                <c:pt idx="96" formatCode="0.0">
                  <c:v>6.6</c:v>
                </c:pt>
                <c:pt idx="97" formatCode="0.0">
                  <c:v>7</c:v>
                </c:pt>
                <c:pt idx="98" formatCode="0.0">
                  <c:v>7.4</c:v>
                </c:pt>
                <c:pt idx="99" formatCode="0.0">
                  <c:v>8.5</c:v>
                </c:pt>
                <c:pt idx="100" formatCode="0.0">
                  <c:v>8.9</c:v>
                </c:pt>
                <c:pt idx="101" formatCode="0.0">
                  <c:v>9.1</c:v>
                </c:pt>
                <c:pt idx="102" formatCode="0.0">
                  <c:v>9.6</c:v>
                </c:pt>
                <c:pt idx="103" formatCode="0.0">
                  <c:v>9.6</c:v>
                </c:pt>
                <c:pt idx="104" formatCode="0.0">
                  <c:v>10.199999999999999</c:v>
                </c:pt>
                <c:pt idx="105" formatCode="0.0">
                  <c:v>10.6</c:v>
                </c:pt>
                <c:pt idx="106" formatCode="0.0">
                  <c:v>10</c:v>
                </c:pt>
                <c:pt idx="107" formatCode="0.0">
                  <c:v>9.6</c:v>
                </c:pt>
                <c:pt idx="108" formatCode="0.0">
                  <c:v>10</c:v>
                </c:pt>
                <c:pt idx="109" formatCode="0.0">
                  <c:v>9.8000000000000007</c:v>
                </c:pt>
                <c:pt idx="110" formatCode="0.0">
                  <c:v>9.8000000000000007</c:v>
                </c:pt>
                <c:pt idx="111" formatCode="0.0">
                  <c:v>11.1</c:v>
                </c:pt>
                <c:pt idx="112" formatCode="0.0">
                  <c:v>10.8</c:v>
                </c:pt>
                <c:pt idx="113" formatCode="0.0">
                  <c:v>11.1</c:v>
                </c:pt>
                <c:pt idx="114" formatCode="0.0">
                  <c:v>11</c:v>
                </c:pt>
                <c:pt idx="115" formatCode="0.0">
                  <c:v>10.3</c:v>
                </c:pt>
                <c:pt idx="116" formatCode="0.0">
                  <c:v>10.1</c:v>
                </c:pt>
                <c:pt idx="117" formatCode="0.0">
                  <c:v>10.4</c:v>
                </c:pt>
                <c:pt idx="118" formatCode="0.0">
                  <c:v>11</c:v>
                </c:pt>
                <c:pt idx="119" formatCode="0.0">
                  <c:v>9.4</c:v>
                </c:pt>
                <c:pt idx="120" formatCode="0.0">
                  <c:v>9.5</c:v>
                </c:pt>
                <c:pt idx="121" formatCode="0.0">
                  <c:v>9.6999999999999993</c:v>
                </c:pt>
                <c:pt idx="122" formatCode="0.0">
                  <c:v>9.6</c:v>
                </c:pt>
                <c:pt idx="123" formatCode="0.0">
                  <c:v>10.199999999999999</c:v>
                </c:pt>
                <c:pt idx="124" formatCode="0.0">
                  <c:v>9.6999999999999993</c:v>
                </c:pt>
                <c:pt idx="125" formatCode="0.0">
                  <c:v>9.4</c:v>
                </c:pt>
                <c:pt idx="126" formatCode="0.0">
                  <c:v>9.3000000000000007</c:v>
                </c:pt>
                <c:pt idx="127" formatCode="0.0">
                  <c:v>8.9</c:v>
                </c:pt>
                <c:pt idx="128" formatCode="0.0">
                  <c:v>8.1</c:v>
                </c:pt>
                <c:pt idx="129" formatCode="0.0">
                  <c:v>7.1</c:v>
                </c:pt>
                <c:pt idx="130" formatCode="0.0">
                  <c:v>6.5</c:v>
                </c:pt>
                <c:pt idx="131" formatCode="0.0">
                  <c:v>7.5</c:v>
                </c:pt>
                <c:pt idx="132" formatCode="0.0">
                  <c:v>7.9</c:v>
                </c:pt>
                <c:pt idx="133" formatCode="0.0">
                  <c:v>8.4</c:v>
                </c:pt>
                <c:pt idx="134" formatCode="0.0">
                  <c:v>8.3000000000000007</c:v>
                </c:pt>
                <c:pt idx="135" formatCode="0.0">
                  <c:v>8.5</c:v>
                </c:pt>
                <c:pt idx="136" formatCode="0.0">
                  <c:v>8.1</c:v>
                </c:pt>
                <c:pt idx="137" formatCode="0.0">
                  <c:v>8.9</c:v>
                </c:pt>
                <c:pt idx="138" formatCode="0.0">
                  <c:v>11.9</c:v>
                </c:pt>
                <c:pt idx="139" formatCode="0.0">
                  <c:v>11.5</c:v>
                </c:pt>
                <c:pt idx="140" formatCode="0.0">
                  <c:v>10.7</c:v>
                </c:pt>
                <c:pt idx="141" formatCode="0.0">
                  <c:v>10.3</c:v>
                </c:pt>
                <c:pt idx="142" formatCode="0.0">
                  <c:v>9.4</c:v>
                </c:pt>
                <c:pt idx="143" formatCode="0.0">
                  <c:v>8.5</c:v>
                </c:pt>
                <c:pt idx="144" formatCode="0.0">
                  <c:v>7.9</c:v>
                </c:pt>
                <c:pt idx="145" formatCode="0.0">
                  <c:v>8.6999999999999993</c:v>
                </c:pt>
                <c:pt idx="146" formatCode="0.0">
                  <c:v>8.5</c:v>
                </c:pt>
                <c:pt idx="147" formatCode="0.0">
                  <c:v>9.1999999999999993</c:v>
                </c:pt>
                <c:pt idx="148" formatCode="0.0">
                  <c:v>9.1</c:v>
                </c:pt>
                <c:pt idx="149" formatCode="0.0">
                  <c:v>9</c:v>
                </c:pt>
                <c:pt idx="150" formatCode="0.0">
                  <c:v>9.1</c:v>
                </c:pt>
                <c:pt idx="151" formatCode="0.0">
                  <c:v>8.3000000000000007</c:v>
                </c:pt>
                <c:pt idx="152" formatCode="0.0">
                  <c:v>8</c:v>
                </c:pt>
                <c:pt idx="153" formatCode="0.0">
                  <c:v>7.6</c:v>
                </c:pt>
                <c:pt idx="154" formatCode="0.0">
                  <c:v>7.2</c:v>
                </c:pt>
                <c:pt idx="155" formatCode="0.0">
                  <c:v>6.4</c:v>
                </c:pt>
                <c:pt idx="156" formatCode="0.0">
                  <c:v>6.2</c:v>
                </c:pt>
                <c:pt idx="157" formatCode="0.0">
                  <c:v>6.3</c:v>
                </c:pt>
                <c:pt idx="158" formatCode="0.0">
                  <c:v>6.2</c:v>
                </c:pt>
                <c:pt idx="159" formatCode="0.0">
                  <c:v>6.5</c:v>
                </c:pt>
                <c:pt idx="160" formatCode="0.0">
                  <c:v>6.4</c:v>
                </c:pt>
                <c:pt idx="161" formatCode="0.0">
                  <c:v>6.4</c:v>
                </c:pt>
                <c:pt idx="162" formatCode="0.0">
                  <c:v>6.4</c:v>
                </c:pt>
                <c:pt idx="163" formatCode="0.0">
                  <c:v>6.1</c:v>
                </c:pt>
                <c:pt idx="164" formatCode="0.0">
                  <c:v>5.5</c:v>
                </c:pt>
                <c:pt idx="165" formatCode="0.0">
                  <c:v>5.3</c:v>
                </c:pt>
                <c:pt idx="166" formatCode="0.0">
                  <c:v>4.8</c:v>
                </c:pt>
                <c:pt idx="167" formatCode="0.0">
                  <c:v>4.5</c:v>
                </c:pt>
                <c:pt idx="168" formatCode="0.0">
                  <c:v>4.3</c:v>
                </c:pt>
                <c:pt idx="169" formatCode="0.0">
                  <c:v>4.5</c:v>
                </c:pt>
                <c:pt idx="170" formatCode="0.0">
                  <c:v>4.5999999999999996</c:v>
                </c:pt>
                <c:pt idx="171" formatCode="0.0">
                  <c:v>5.0999999999999996</c:v>
                </c:pt>
                <c:pt idx="172" formatCode="0.0">
                  <c:v>5</c:v>
                </c:pt>
                <c:pt idx="173" formatCode="0.0">
                  <c:v>5.0999999999999996</c:v>
                </c:pt>
                <c:pt idx="174" formatCode="0.0">
                  <c:v>5.0999999999999996</c:v>
                </c:pt>
                <c:pt idx="175" formatCode="0.0">
                  <c:v>5</c:v>
                </c:pt>
                <c:pt idx="176" formatCode="0.0">
                  <c:v>5.0999999999999996</c:v>
                </c:pt>
                <c:pt idx="177" formatCode="0.0">
                  <c:v>5</c:v>
                </c:pt>
                <c:pt idx="178" formatCode="0.0">
                  <c:v>5</c:v>
                </c:pt>
                <c:pt idx="179" formatCode="0.0">
                  <c:v>4.5999999999999996</c:v>
                </c:pt>
                <c:pt idx="180" formatCode="0.0">
                  <c:v>4.7</c:v>
                </c:pt>
                <c:pt idx="181" formatCode="0.0">
                  <c:v>4.8</c:v>
                </c:pt>
                <c:pt idx="182" formatCode="0.0">
                  <c:v>5</c:v>
                </c:pt>
                <c:pt idx="183" formatCode="0.0">
                  <c:v>5.6</c:v>
                </c:pt>
                <c:pt idx="184" formatCode="0.0">
                  <c:v>5.5</c:v>
                </c:pt>
                <c:pt idx="185" formatCode="0.0">
                  <c:v>5.6</c:v>
                </c:pt>
                <c:pt idx="186" formatCode="0.0">
                  <c:v>5.7</c:v>
                </c:pt>
                <c:pt idx="187" formatCode="0.0">
                  <c:v>5.6</c:v>
                </c:pt>
                <c:pt idx="188" formatCode="0.0">
                  <c:v>5.5</c:v>
                </c:pt>
                <c:pt idx="189" formatCode="0.0">
                  <c:v>5.3</c:v>
                </c:pt>
                <c:pt idx="190" formatCode="0.0">
                  <c:v>5</c:v>
                </c:pt>
                <c:pt idx="191" formatCode="0.0">
                  <c:v>4.4000000000000004</c:v>
                </c:pt>
                <c:pt idx="192" formatCode="0.0">
                  <c:v>4.5</c:v>
                </c:pt>
                <c:pt idx="193" formatCode="0.0">
                  <c:v>4.5</c:v>
                </c:pt>
                <c:pt idx="194" formatCode="0.0">
                  <c:v>4.5999999999999996</c:v>
                </c:pt>
                <c:pt idx="195" formatCode="0.0">
                  <c:v>5.2</c:v>
                </c:pt>
                <c:pt idx="196" formatCode="0.0">
                  <c:v>5.2</c:v>
                </c:pt>
                <c:pt idx="197" formatCode="0.0">
                  <c:v>5</c:v>
                </c:pt>
                <c:pt idx="198" formatCode="0.0">
                  <c:v>5</c:v>
                </c:pt>
                <c:pt idx="199" formatCode="0.0">
                  <c:v>5.0999999999999996</c:v>
                </c:pt>
                <c:pt idx="200" formatCode="0.0">
                  <c:v>4.9000000000000004</c:v>
                </c:pt>
                <c:pt idx="201" formatCode="0.0">
                  <c:v>4.8</c:v>
                </c:pt>
                <c:pt idx="202" formatCode="0.0">
                  <c:v>5.0999999999999996</c:v>
                </c:pt>
                <c:pt idx="203" formatCode="0.0">
                  <c:v>3.9</c:v>
                </c:pt>
                <c:pt idx="204" formatCode="0.0">
                  <c:v>4</c:v>
                </c:pt>
                <c:pt idx="205" formatCode="0.0">
                  <c:v>4.3</c:v>
                </c:pt>
                <c:pt idx="206" formatCode="0.0">
                  <c:v>4.4000000000000004</c:v>
                </c:pt>
                <c:pt idx="207" formatCode="0.0">
                  <c:v>4.7</c:v>
                </c:pt>
                <c:pt idx="208" formatCode="0.0">
                  <c:v>4.7</c:v>
                </c:pt>
                <c:pt idx="209" formatCode="0.0">
                  <c:v>4.5999999999999996</c:v>
                </c:pt>
                <c:pt idx="210" formatCode="0.0">
                  <c:v>4.7</c:v>
                </c:pt>
                <c:pt idx="211" formatCode="0.0">
                  <c:v>4.5</c:v>
                </c:pt>
                <c:pt idx="212" formatCode="0.0">
                  <c:v>4.5</c:v>
                </c:pt>
                <c:pt idx="213" formatCode="0.0">
                  <c:v>4.3</c:v>
                </c:pt>
                <c:pt idx="214" formatCode="0.0">
                  <c:v>4</c:v>
                </c:pt>
                <c:pt idx="215" formatCode="0.0">
                  <c:v>3.6</c:v>
                </c:pt>
                <c:pt idx="216" formatCode="0.0">
                  <c:v>3.6</c:v>
                </c:pt>
                <c:pt idx="217" formatCode="0.0">
                  <c:v>3.8</c:v>
                </c:pt>
                <c:pt idx="218" formatCode="0.0">
                  <c:v>3.9</c:v>
                </c:pt>
                <c:pt idx="219" formatCode="0.0">
                  <c:v>4.0999999999999996</c:v>
                </c:pt>
                <c:pt idx="220" formatCode="0.0">
                  <c:v>4.2</c:v>
                </c:pt>
                <c:pt idx="221" formatCode="0.0">
                  <c:v>4.2</c:v>
                </c:pt>
                <c:pt idx="222" formatCode="0.0">
                  <c:v>4.2</c:v>
                </c:pt>
                <c:pt idx="223" formatCode="0.0">
                  <c:v>4.2</c:v>
                </c:pt>
                <c:pt idx="224" formatCode="0.0">
                  <c:v>4.0999999999999996</c:v>
                </c:pt>
                <c:pt idx="225" formatCode="0.0">
                  <c:v>4</c:v>
                </c:pt>
                <c:pt idx="226" formatCode="0.0">
                  <c:v>3.6</c:v>
                </c:pt>
                <c:pt idx="227" formatCode="0.0">
                  <c:v>3.1</c:v>
                </c:pt>
                <c:pt idx="228" formatCode="0.0">
                  <c:v>3.3</c:v>
                </c:pt>
                <c:pt idx="229" formatCode="0.0">
                  <c:v>3.4</c:v>
                </c:pt>
                <c:pt idx="230" formatCode="0.0">
                  <c:v>3.6</c:v>
                </c:pt>
                <c:pt idx="231" formatCode="0.0">
                  <c:v>4</c:v>
                </c:pt>
                <c:pt idx="232" formatCode="0.0">
                  <c:v>4.2</c:v>
                </c:pt>
                <c:pt idx="233" formatCode="0.0">
                  <c:v>4.3</c:v>
                </c:pt>
                <c:pt idx="234" formatCode="0.0">
                  <c:v>4.3</c:v>
                </c:pt>
                <c:pt idx="235" formatCode="0.0">
                  <c:v>4.3</c:v>
                </c:pt>
                <c:pt idx="236" formatCode="0.0">
                  <c:v>4.3</c:v>
                </c:pt>
                <c:pt idx="237" formatCode="0.0">
                  <c:v>4.3</c:v>
                </c:pt>
                <c:pt idx="238" formatCode="0.0">
                  <c:v>4</c:v>
                </c:pt>
                <c:pt idx="239" formatCode="0.0">
                  <c:v>3.7</c:v>
                </c:pt>
                <c:pt idx="240" formatCode="0.0">
                  <c:v>3.8</c:v>
                </c:pt>
                <c:pt idx="241" formatCode="0.0">
                  <c:v>3.6</c:v>
                </c:pt>
                <c:pt idx="242" formatCode="0.0">
                  <c:v>3.8</c:v>
                </c:pt>
                <c:pt idx="243" formatCode="0.0">
                  <c:v>4.2</c:v>
                </c:pt>
                <c:pt idx="244" formatCode="0.0">
                  <c:v>4.3</c:v>
                </c:pt>
                <c:pt idx="245" formatCode="0.0">
                  <c:v>4.3</c:v>
                </c:pt>
                <c:pt idx="246" formatCode="0.0">
                  <c:v>4.2</c:v>
                </c:pt>
                <c:pt idx="247" formatCode="0.0">
                  <c:v>4</c:v>
                </c:pt>
                <c:pt idx="248" formatCode="0.0">
                  <c:v>4</c:v>
                </c:pt>
                <c:pt idx="249" formatCode="0.0">
                  <c:v>3.9</c:v>
                </c:pt>
                <c:pt idx="250" formatCode="0.0">
                  <c:v>3.7</c:v>
                </c:pt>
                <c:pt idx="251" formatCode="0.0">
                  <c:v>3</c:v>
                </c:pt>
                <c:pt idx="252" formatCode="0.0">
                  <c:v>3</c:v>
                </c:pt>
                <c:pt idx="253" formatCode="0.0">
                  <c:v>3.1</c:v>
                </c:pt>
                <c:pt idx="254" formatCode="0.0">
                  <c:v>3</c:v>
                </c:pt>
                <c:pt idx="255" formatCode="0.0">
                  <c:v>3.1</c:v>
                </c:pt>
                <c:pt idx="256" formatCode="0.0">
                  <c:v>2.9</c:v>
                </c:pt>
                <c:pt idx="257" formatCode="0.0">
                  <c:v>3</c:v>
                </c:pt>
                <c:pt idx="258" formatCode="0.0">
                  <c:v>2.9</c:v>
                </c:pt>
                <c:pt idx="259" formatCode="0.0">
                  <c:v>3</c:v>
                </c:pt>
                <c:pt idx="260" formatCode="0.0">
                  <c:v>2.7</c:v>
                </c:pt>
                <c:pt idx="261" formatCode="0.0">
                  <c:v>2.5</c:v>
                </c:pt>
                <c:pt idx="262" formatCode="0.0">
                  <c:v>2.2999999999999998</c:v>
                </c:pt>
                <c:pt idx="263" formatCode="0.0">
                  <c:v>1.9</c:v>
                </c:pt>
                <c:pt idx="264" formatCode="0.0">
                  <c:v>1.9</c:v>
                </c:pt>
                <c:pt idx="265" formatCode="0.0">
                  <c:v>2</c:v>
                </c:pt>
                <c:pt idx="266" formatCode="0.0">
                  <c:v>2.1</c:v>
                </c:pt>
                <c:pt idx="267" formatCode="0.0">
                  <c:v>2.2999999999999998</c:v>
                </c:pt>
                <c:pt idx="268" formatCode="0.0">
                  <c:v>2.5</c:v>
                </c:pt>
                <c:pt idx="269" formatCode="0.0">
                  <c:v>2.5</c:v>
                </c:pt>
                <c:pt idx="270" formatCode="0.0">
                  <c:v>2.6</c:v>
                </c:pt>
                <c:pt idx="271" formatCode="0.0">
                  <c:v>2.6</c:v>
                </c:pt>
                <c:pt idx="272" formatCode="0.0">
                  <c:v>2.4</c:v>
                </c:pt>
                <c:pt idx="273" formatCode="0.0">
                  <c:v>2.4</c:v>
                </c:pt>
                <c:pt idx="274" formatCode="0.0">
                  <c:v>2.1</c:v>
                </c:pt>
                <c:pt idx="275" formatCode="0.0">
                  <c:v>1.7</c:v>
                </c:pt>
                <c:pt idx="276" formatCode="0.0">
                  <c:v>1.6</c:v>
                </c:pt>
                <c:pt idx="277" formatCode="0.0">
                  <c:v>1.7</c:v>
                </c:pt>
                <c:pt idx="278" formatCode="0.0">
                  <c:v>1.9</c:v>
                </c:pt>
                <c:pt idx="279" formatCode="0.0">
                  <c:v>2.2000000000000002</c:v>
                </c:pt>
                <c:pt idx="280" formatCode="0.0">
                  <c:v>2.6</c:v>
                </c:pt>
                <c:pt idx="281" formatCode="0.0">
                  <c:v>2.9</c:v>
                </c:pt>
                <c:pt idx="282" formatCode="0.0">
                  <c:v>3.2</c:v>
                </c:pt>
                <c:pt idx="283" formatCode="0.0">
                  <c:v>3.2</c:v>
                </c:pt>
                <c:pt idx="284" formatCode="0.0">
                  <c:v>3.2</c:v>
                </c:pt>
                <c:pt idx="285" formatCode="0.0">
                  <c:v>3.3</c:v>
                </c:pt>
                <c:pt idx="286" formatCode="0.0">
                  <c:v>3.3</c:v>
                </c:pt>
                <c:pt idx="287" formatCode="0.0">
                  <c:v>2.9</c:v>
                </c:pt>
                <c:pt idx="288" formatCode="0.0">
                  <c:v>2.9</c:v>
                </c:pt>
                <c:pt idx="289" formatCode="0.0">
                  <c:v>2.6</c:v>
                </c:pt>
                <c:pt idx="290" formatCode="0.0">
                  <c:v>2.6</c:v>
                </c:pt>
                <c:pt idx="291" formatCode="0.0">
                  <c:v>2.9</c:v>
                </c:pt>
                <c:pt idx="292" formatCode="0.0">
                  <c:v>3</c:v>
                </c:pt>
                <c:pt idx="293" formatCode="0.0">
                  <c:v>3.1</c:v>
                </c:pt>
                <c:pt idx="294" formatCode="0.0">
                  <c:v>3.3</c:v>
                </c:pt>
              </c:numCache>
            </c:numRef>
          </c:val>
          <c:smooth val="1"/>
          <c:extLst>
            <c:ext xmlns:c16="http://schemas.microsoft.com/office/drawing/2014/chart" uri="{C3380CC4-5D6E-409C-BE32-E72D297353CC}">
              <c16:uniqueId val="{00000000-89B0-499F-853B-80BFB9A864E2}"/>
            </c:ext>
          </c:extLst>
        </c:ser>
        <c:dLbls>
          <c:showLegendKey val="0"/>
          <c:showVal val="0"/>
          <c:showCatName val="0"/>
          <c:showSerName val="0"/>
          <c:showPercent val="0"/>
          <c:showBubbleSize val="0"/>
        </c:dLbls>
        <c:smooth val="0"/>
        <c:axId val="1228829632"/>
        <c:axId val="1228832560"/>
      </c:lineChart>
      <c:catAx>
        <c:axId val="1228829632"/>
        <c:scaling>
          <c:orientation val="minMax"/>
        </c:scaling>
        <c:delete val="1"/>
        <c:axPos val="b"/>
        <c:numFmt formatCode="General" sourceLinked="1"/>
        <c:majorTickMark val="out"/>
        <c:minorTickMark val="none"/>
        <c:tickLblPos val="nextTo"/>
        <c:crossAx val="1228832560"/>
        <c:crosses val="autoZero"/>
        <c:auto val="1"/>
        <c:lblAlgn val="ctr"/>
        <c:lblOffset val="100"/>
        <c:noMultiLvlLbl val="0"/>
      </c:catAx>
      <c:valAx>
        <c:axId val="1228832560"/>
        <c:scaling>
          <c:orientation val="minMax"/>
          <c:max val="13"/>
        </c:scaling>
        <c:delete val="0"/>
        <c:axPos val="l"/>
        <c:numFmt formatCode="#,##0" sourceLinked="0"/>
        <c:majorTickMark val="none"/>
        <c:minorTickMark val="none"/>
        <c:tickLblPos val="nextTo"/>
        <c:spPr>
          <a:noFill/>
          <a:ln w="19050">
            <a:solidFill>
              <a:srgbClr val="4E8BAA"/>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829632"/>
        <c:crosses val="autoZero"/>
        <c:crossBetween val="between"/>
        <c:majorUnit val="1"/>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2804909936721"/>
          <c:y val="0.12716350024703735"/>
          <c:w val="0.87392052497467698"/>
          <c:h val="0.73184622129155441"/>
        </c:manualLayout>
      </c:layout>
      <c:barChart>
        <c:barDir val="col"/>
        <c:grouping val="clustered"/>
        <c:varyColors val="0"/>
        <c:ser>
          <c:idx val="0"/>
          <c:order val="0"/>
          <c:tx>
            <c:strRef>
              <c:f>Sheet1!$B$1</c:f>
              <c:strCache>
                <c:ptCount val="1"/>
                <c:pt idx="0">
                  <c:v>2017</c:v>
                </c:pt>
              </c:strCache>
            </c:strRef>
          </c:tx>
          <c:spPr>
            <a:solidFill>
              <a:schemeClr val="tx2">
                <a:lumMod val="60000"/>
                <a:lumOff val="40000"/>
              </a:schemeClr>
            </a:solidFill>
            <a:ln>
              <a:noFill/>
            </a:ln>
            <a:effectLst/>
          </c:spPr>
          <c:invertIfNegative val="0"/>
          <c:cat>
            <c:strRef>
              <c:f>Sheet1!$A$2:$A$9</c:f>
              <c:strCache>
                <c:ptCount val="8"/>
                <c:pt idx="0">
                  <c:v>January</c:v>
                </c:pt>
                <c:pt idx="1">
                  <c:v>February</c:v>
                </c:pt>
                <c:pt idx="2">
                  <c:v>March</c:v>
                </c:pt>
                <c:pt idx="3">
                  <c:v>April</c:v>
                </c:pt>
                <c:pt idx="4">
                  <c:v>May</c:v>
                </c:pt>
                <c:pt idx="5">
                  <c:v>June</c:v>
                </c:pt>
                <c:pt idx="6">
                  <c:v>July</c:v>
                </c:pt>
                <c:pt idx="7">
                  <c:v>August</c:v>
                </c:pt>
              </c:strCache>
            </c:strRef>
          </c:cat>
          <c:val>
            <c:numRef>
              <c:f>Sheet1!$B$2:$B$9</c:f>
              <c:numCache>
                <c:formatCode>#,##0</c:formatCode>
                <c:ptCount val="8"/>
                <c:pt idx="0">
                  <c:v>1153332</c:v>
                </c:pt>
                <c:pt idx="1">
                  <c:v>1150315</c:v>
                </c:pt>
                <c:pt idx="2">
                  <c:v>1171789</c:v>
                </c:pt>
                <c:pt idx="3">
                  <c:v>1197537</c:v>
                </c:pt>
                <c:pt idx="4">
                  <c:v>1253065</c:v>
                </c:pt>
                <c:pt idx="5">
                  <c:v>1291592</c:v>
                </c:pt>
                <c:pt idx="6">
                  <c:v>1321957</c:v>
                </c:pt>
                <c:pt idx="7">
                  <c:v>1324680</c:v>
                </c:pt>
              </c:numCache>
            </c:numRef>
          </c:val>
          <c:extLst>
            <c:ext xmlns:c16="http://schemas.microsoft.com/office/drawing/2014/chart" uri="{C3380CC4-5D6E-409C-BE32-E72D297353CC}">
              <c16:uniqueId val="{00000000-0BE6-4D0A-B634-FC595E3F0455}"/>
            </c:ext>
          </c:extLst>
        </c:ser>
        <c:ser>
          <c:idx val="1"/>
          <c:order val="1"/>
          <c:tx>
            <c:strRef>
              <c:f>Sheet1!$C$1</c:f>
              <c:strCache>
                <c:ptCount val="1"/>
                <c:pt idx="0">
                  <c:v>2018</c:v>
                </c:pt>
              </c:strCache>
            </c:strRef>
          </c:tx>
          <c:spPr>
            <a:solidFill>
              <a:schemeClr val="tx2"/>
            </a:solidFill>
            <a:ln>
              <a:noFill/>
            </a:ln>
            <a:effectLst/>
          </c:spPr>
          <c:invertIfNegative val="0"/>
          <c:cat>
            <c:strRef>
              <c:f>Sheet1!$A$2:$A$9</c:f>
              <c:strCache>
                <c:ptCount val="8"/>
                <c:pt idx="0">
                  <c:v>January</c:v>
                </c:pt>
                <c:pt idx="1">
                  <c:v>February</c:v>
                </c:pt>
                <c:pt idx="2">
                  <c:v>March</c:v>
                </c:pt>
                <c:pt idx="3">
                  <c:v>April</c:v>
                </c:pt>
                <c:pt idx="4">
                  <c:v>May</c:v>
                </c:pt>
                <c:pt idx="5">
                  <c:v>June</c:v>
                </c:pt>
                <c:pt idx="6">
                  <c:v>July</c:v>
                </c:pt>
                <c:pt idx="7">
                  <c:v>August</c:v>
                </c:pt>
              </c:strCache>
            </c:strRef>
          </c:cat>
          <c:val>
            <c:numRef>
              <c:f>Sheet1!$C$2:$C$9</c:f>
              <c:numCache>
                <c:formatCode>#,##0</c:formatCode>
                <c:ptCount val="8"/>
                <c:pt idx="0">
                  <c:v>1043551</c:v>
                </c:pt>
                <c:pt idx="1">
                  <c:v>1044759</c:v>
                </c:pt>
                <c:pt idx="2">
                  <c:v>1066876</c:v>
                </c:pt>
                <c:pt idx="3">
                  <c:v>1101640</c:v>
                </c:pt>
                <c:pt idx="4">
                  <c:v>1156470</c:v>
                </c:pt>
                <c:pt idx="5">
                  <c:v>1216021</c:v>
                </c:pt>
                <c:pt idx="6">
                  <c:v>1261433</c:v>
                </c:pt>
                <c:pt idx="7">
                  <c:v>1285156</c:v>
                </c:pt>
              </c:numCache>
            </c:numRef>
          </c:val>
          <c:extLst>
            <c:ext xmlns:c16="http://schemas.microsoft.com/office/drawing/2014/chart" uri="{C3380CC4-5D6E-409C-BE32-E72D297353CC}">
              <c16:uniqueId val="{00000001-0BE6-4D0A-B634-FC595E3F0455}"/>
            </c:ext>
          </c:extLst>
        </c:ser>
        <c:ser>
          <c:idx val="2"/>
          <c:order val="2"/>
          <c:tx>
            <c:strRef>
              <c:f>Sheet1!$D$1</c:f>
              <c:strCache>
                <c:ptCount val="1"/>
                <c:pt idx="0">
                  <c:v>2019</c:v>
                </c:pt>
              </c:strCache>
            </c:strRef>
          </c:tx>
          <c:spPr>
            <a:solidFill>
              <a:schemeClr val="tx2">
                <a:lumMod val="75000"/>
              </a:schemeClr>
            </a:solidFill>
            <a:ln>
              <a:noFill/>
            </a:ln>
            <a:effectLst/>
          </c:spPr>
          <c:invertIfNegative val="0"/>
          <c:cat>
            <c:strRef>
              <c:f>Sheet1!$A$2:$A$9</c:f>
              <c:strCache>
                <c:ptCount val="8"/>
                <c:pt idx="0">
                  <c:v>January</c:v>
                </c:pt>
                <c:pt idx="1">
                  <c:v>February</c:v>
                </c:pt>
                <c:pt idx="2">
                  <c:v>March</c:v>
                </c:pt>
                <c:pt idx="3">
                  <c:v>April</c:v>
                </c:pt>
                <c:pt idx="4">
                  <c:v>May</c:v>
                </c:pt>
                <c:pt idx="5">
                  <c:v>June</c:v>
                </c:pt>
                <c:pt idx="6">
                  <c:v>July</c:v>
                </c:pt>
                <c:pt idx="7">
                  <c:v>August</c:v>
                </c:pt>
              </c:strCache>
            </c:strRef>
          </c:cat>
          <c:val>
            <c:numRef>
              <c:f>Sheet1!$D$2:$D$9</c:f>
              <c:numCache>
                <c:formatCode>#,##0</c:formatCode>
                <c:ptCount val="8"/>
                <c:pt idx="0">
                  <c:v>1110220</c:v>
                </c:pt>
                <c:pt idx="1">
                  <c:v>1102257</c:v>
                </c:pt>
                <c:pt idx="2">
                  <c:v>1115464</c:v>
                </c:pt>
                <c:pt idx="3">
                  <c:v>1136639</c:v>
                </c:pt>
                <c:pt idx="4">
                  <c:v>1180347</c:v>
                </c:pt>
                <c:pt idx="5">
                  <c:v>1219250</c:v>
                </c:pt>
                <c:pt idx="6">
                  <c:v>1239298</c:v>
                </c:pt>
                <c:pt idx="7">
                  <c:v>1235018</c:v>
                </c:pt>
              </c:numCache>
            </c:numRef>
          </c:val>
          <c:extLst>
            <c:ext xmlns:c16="http://schemas.microsoft.com/office/drawing/2014/chart" uri="{C3380CC4-5D6E-409C-BE32-E72D297353CC}">
              <c16:uniqueId val="{00000002-0BE6-4D0A-B634-FC595E3F0455}"/>
            </c:ext>
          </c:extLst>
        </c:ser>
        <c:ser>
          <c:idx val="3"/>
          <c:order val="3"/>
          <c:tx>
            <c:strRef>
              <c:f>Sheet1!$E$1</c:f>
              <c:strCache>
                <c:ptCount val="1"/>
                <c:pt idx="0">
                  <c:v>2023</c:v>
                </c:pt>
              </c:strCache>
            </c:strRef>
          </c:tx>
          <c:spPr>
            <a:solidFill>
              <a:schemeClr val="accent2"/>
            </a:solidFill>
            <a:ln>
              <a:noFill/>
            </a:ln>
            <a:effectLst/>
          </c:spPr>
          <c:invertIfNegative val="0"/>
          <c:cat>
            <c:strRef>
              <c:f>Sheet1!$A$2:$A$9</c:f>
              <c:strCache>
                <c:ptCount val="8"/>
                <c:pt idx="0">
                  <c:v>January</c:v>
                </c:pt>
                <c:pt idx="1">
                  <c:v>February</c:v>
                </c:pt>
                <c:pt idx="2">
                  <c:v>March</c:v>
                </c:pt>
                <c:pt idx="3">
                  <c:v>April</c:v>
                </c:pt>
                <c:pt idx="4">
                  <c:v>May</c:v>
                </c:pt>
                <c:pt idx="5">
                  <c:v>June</c:v>
                </c:pt>
                <c:pt idx="6">
                  <c:v>July</c:v>
                </c:pt>
                <c:pt idx="7">
                  <c:v>August</c:v>
                </c:pt>
              </c:strCache>
            </c:strRef>
          </c:cat>
          <c:val>
            <c:numRef>
              <c:f>Sheet1!$E$2:$E$9</c:f>
              <c:numCache>
                <c:formatCode>#,##0</c:formatCode>
                <c:ptCount val="8"/>
                <c:pt idx="0">
                  <c:v>616317</c:v>
                </c:pt>
                <c:pt idx="1">
                  <c:v>578627</c:v>
                </c:pt>
                <c:pt idx="2">
                  <c:v>562041</c:v>
                </c:pt>
                <c:pt idx="3">
                  <c:v>563025</c:v>
                </c:pt>
                <c:pt idx="4">
                  <c:v>582032</c:v>
                </c:pt>
                <c:pt idx="5">
                  <c:v>613791</c:v>
                </c:pt>
                <c:pt idx="6">
                  <c:v>646698</c:v>
                </c:pt>
                <c:pt idx="7">
                  <c:v>669173</c:v>
                </c:pt>
              </c:numCache>
            </c:numRef>
          </c:val>
          <c:extLst>
            <c:ext xmlns:c16="http://schemas.microsoft.com/office/drawing/2014/chart" uri="{C3380CC4-5D6E-409C-BE32-E72D297353CC}">
              <c16:uniqueId val="{00000003-0BE6-4D0A-B634-FC595E3F0455}"/>
            </c:ext>
          </c:extLst>
        </c:ser>
        <c:dLbls>
          <c:showLegendKey val="0"/>
          <c:showVal val="0"/>
          <c:showCatName val="0"/>
          <c:showSerName val="0"/>
          <c:showPercent val="0"/>
          <c:showBubbleSize val="0"/>
        </c:dLbls>
        <c:gapWidth val="219"/>
        <c:overlap val="-27"/>
        <c:axId val="1190549680"/>
        <c:axId val="1190551120"/>
      </c:barChart>
      <c:catAx>
        <c:axId val="119054968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0551120"/>
        <c:crosses val="autoZero"/>
        <c:auto val="1"/>
        <c:lblAlgn val="ctr"/>
        <c:lblOffset val="100"/>
        <c:noMultiLvlLbl val="0"/>
      </c:catAx>
      <c:valAx>
        <c:axId val="1190551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0549680"/>
        <c:crosses val="autoZero"/>
        <c:crossBetween val="between"/>
      </c:valAx>
      <c:spPr>
        <a:noFill/>
        <a:ln>
          <a:noFill/>
        </a:ln>
        <a:effectLst/>
      </c:spPr>
    </c:plotArea>
    <c:legend>
      <c:legendPos val="t"/>
      <c:layout>
        <c:manualLayout>
          <c:xMode val="edge"/>
          <c:yMode val="edge"/>
          <c:x val="0.52629835294595506"/>
          <c:y val="2.2967787828278109E-2"/>
          <c:w val="0.45446420720566238"/>
          <c:h val="7.175293653114064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03935517379963E-2"/>
          <c:y val="8.8088438237107644E-2"/>
          <c:w val="0.55894977028439607"/>
          <c:h val="0.90445359705708439"/>
        </c:manualLayout>
      </c:layout>
      <c:pie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6086-48BB-8935-BF46596D64C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086-48BB-8935-BF46596D64C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6086-48BB-8935-BF46596D64C1}"/>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Mortgaged Homes with More Than 50% Equity</c:v>
                </c:pt>
                <c:pt idx="1">
                  <c:v>Mortgaged Homes with Less Than 50% Equity</c:v>
                </c:pt>
                <c:pt idx="2">
                  <c:v>Owns the Home Free     and Clear</c:v>
                </c:pt>
              </c:strCache>
            </c:strRef>
          </c:cat>
          <c:val>
            <c:numRef>
              <c:f>Sheet1!$B$2:$B$4</c:f>
              <c:numCache>
                <c:formatCode>0.0%</c:formatCode>
                <c:ptCount val="3"/>
                <c:pt idx="0" formatCode="0%">
                  <c:v>0.3</c:v>
                </c:pt>
                <c:pt idx="1">
                  <c:v>0.313</c:v>
                </c:pt>
                <c:pt idx="2">
                  <c:v>0.38700000000000001</c:v>
                </c:pt>
              </c:numCache>
            </c:numRef>
          </c:val>
          <c:extLst>
            <c:ext xmlns:c16="http://schemas.microsoft.com/office/drawing/2014/chart" uri="{C3380CC4-5D6E-409C-BE32-E72D297353CC}">
              <c16:uniqueId val="{00000006-6086-48BB-8935-BF46596D64C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577580652230061"/>
          <c:y val="9.1164397639298039E-2"/>
          <c:w val="0.33759311944185683"/>
          <c:h val="0.4410376518258248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Case-Shiller</a:t>
            </a:r>
          </a:p>
        </c:rich>
      </c:tx>
      <c:layout>
        <c:manualLayout>
          <c:xMode val="edge"/>
          <c:yMode val="edge"/>
          <c:x val="0.4309110989776459"/>
          <c:y val="0.24222188032840455"/>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8642733041106864E-2"/>
          <c:y val="0.12320383893071438"/>
          <c:w val="0.80300792987734237"/>
          <c:h val="0.74575857408238599"/>
        </c:manualLayout>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8F0-49C9-8C5A-3C397CA4817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8F0-49C9-8C5A-3C397CA4817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8F0-49C9-8C5A-3C397CA4817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F8F0-49C9-8C5A-3C397CA4817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F8F0-49C9-8C5A-3C397CA4817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F8F0-49C9-8C5A-3C397CA48178}"/>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F8F0-49C9-8C5A-3C397CA48178}"/>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F8F0-49C9-8C5A-3C397CA48178}"/>
              </c:ext>
            </c:extLst>
          </c:dPt>
          <c:dPt>
            <c:idx val="8"/>
            <c:invertIfNegative val="0"/>
            <c:bubble3D val="0"/>
            <c:spPr>
              <a:solidFill>
                <a:schemeClr val="accent4"/>
              </a:solidFill>
              <a:ln>
                <a:noFill/>
              </a:ln>
              <a:effectLst/>
            </c:spPr>
            <c:extLst>
              <c:ext xmlns:c16="http://schemas.microsoft.com/office/drawing/2014/chart" uri="{C3380CC4-5D6E-409C-BE32-E72D297353CC}">
                <c16:uniqueId val="{00000011-F8F0-49C9-8C5A-3C397CA48178}"/>
              </c:ext>
            </c:extLst>
          </c:dPt>
          <c:dPt>
            <c:idx val="9"/>
            <c:invertIfNegative val="0"/>
            <c:bubble3D val="0"/>
            <c:spPr>
              <a:solidFill>
                <a:schemeClr val="accent4"/>
              </a:solidFill>
              <a:ln>
                <a:noFill/>
              </a:ln>
              <a:effectLst/>
            </c:spPr>
            <c:extLst>
              <c:ext xmlns:c16="http://schemas.microsoft.com/office/drawing/2014/chart" uri="{C3380CC4-5D6E-409C-BE32-E72D297353CC}">
                <c16:uniqueId val="{00000013-F8F0-49C9-8C5A-3C397CA48178}"/>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5-F8F0-49C9-8C5A-3C397CA48178}"/>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7-F8F0-49C9-8C5A-3C397CA48178}"/>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19-F8F0-49C9-8C5A-3C397CA48178}"/>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F8F0-49C9-8C5A-3C397CA4817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F8F0-49C9-8C5A-3C397CA48178}"/>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F8F0-49C9-8C5A-3C397CA48178}"/>
              </c:ext>
            </c:extLst>
          </c:dPt>
          <c:dPt>
            <c:idx val="16"/>
            <c:invertIfNegative val="0"/>
            <c:bubble3D val="0"/>
            <c:spPr>
              <a:solidFill>
                <a:srgbClr val="73C359"/>
              </a:solidFill>
              <a:ln>
                <a:noFill/>
              </a:ln>
              <a:effectLst/>
            </c:spPr>
            <c:extLst>
              <c:ext xmlns:c16="http://schemas.microsoft.com/office/drawing/2014/chart" uri="{C3380CC4-5D6E-409C-BE32-E72D297353CC}">
                <c16:uniqueId val="{00000021-F8F0-49C9-8C5A-3C397CA48178}"/>
              </c:ext>
            </c:extLst>
          </c:dPt>
          <c:dPt>
            <c:idx val="17"/>
            <c:invertIfNegative val="0"/>
            <c:bubble3D val="0"/>
            <c:spPr>
              <a:solidFill>
                <a:srgbClr val="73C359"/>
              </a:solidFill>
              <a:ln>
                <a:noFill/>
              </a:ln>
              <a:effectLst/>
            </c:spPr>
            <c:extLst>
              <c:ext xmlns:c16="http://schemas.microsoft.com/office/drawing/2014/chart" uri="{C3380CC4-5D6E-409C-BE32-E72D297353CC}">
                <c16:uniqueId val="{00000022-ADBD-4C87-92F4-A6146F3B6BE1}"/>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F0-49C9-8C5A-3C397CA48178}"/>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F0-49C9-8C5A-3C397CA48178}"/>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F0-49C9-8C5A-3C397CA48178}"/>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F0-49C9-8C5A-3C397CA48178}"/>
                </c:ext>
              </c:extLst>
            </c:dLbl>
            <c:dLbl>
              <c:idx val="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F0-49C9-8C5A-3C397CA48178}"/>
                </c:ext>
              </c:extLst>
            </c:dLbl>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F0-49C9-8C5A-3C397CA48178}"/>
                </c:ext>
              </c:extLst>
            </c:dLbl>
            <c:dLbl>
              <c:idx val="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F0-49C9-8C5A-3C397CA48178}"/>
                </c:ext>
              </c:extLst>
            </c:dLbl>
            <c:dLbl>
              <c:idx val="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8F0-49C9-8C5A-3C397CA48178}"/>
                </c:ext>
              </c:extLst>
            </c:dLbl>
            <c:dLbl>
              <c:idx val="8"/>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8F0-49C9-8C5A-3C397CA48178}"/>
                </c:ext>
              </c:extLst>
            </c:dLbl>
            <c:dLbl>
              <c:idx val="9"/>
              <c:tx>
                <c:rich>
                  <a:bodyPr/>
                  <a:lstStyle/>
                  <a:p>
                    <a:fld id="{DFA144B3-19A2-492B-8E8D-AAF09A46E4F9}" type="VALUE">
                      <a:rPr lang="en-US">
                        <a:solidFill>
                          <a:srgbClr val="FF0000"/>
                        </a:solidFill>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F8F0-49C9-8C5A-3C397CA48178}"/>
                </c:ext>
              </c:extLst>
            </c:dLbl>
            <c:dLbl>
              <c:idx val="1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8F0-49C9-8C5A-3C397CA48178}"/>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7-F8F0-49C9-8C5A-3C397CA48178}"/>
                </c:ext>
              </c:extLst>
            </c:dLbl>
            <c:dLbl>
              <c:idx val="12"/>
              <c:tx>
                <c:rich>
                  <a:bodyPr/>
                  <a:lstStyle/>
                  <a:p>
                    <a:fld id="{F8A12959-B768-44B0-9521-75E9C0CDC5CA}" type="VALUE">
                      <a:rPr lang="en-US">
                        <a:solidFill>
                          <a:srgbClr val="FF0000"/>
                        </a:solidFill>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9-F8F0-49C9-8C5A-3C397CA48178}"/>
                </c:ext>
              </c:extLst>
            </c:dLbl>
            <c:dLbl>
              <c:idx val="13"/>
              <c:tx>
                <c:rich>
                  <a:bodyPr/>
                  <a:lstStyle/>
                  <a:p>
                    <a:fld id="{6811AA86-F26F-4F8E-A020-F1F76DCF9E18}" type="VALUE">
                      <a:rPr lang="en-US">
                        <a:solidFill>
                          <a:schemeClr val="tx1"/>
                        </a:solidFill>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B-F8F0-49C9-8C5A-3C397CA48178}"/>
                </c:ext>
              </c:extLst>
            </c:dLbl>
            <c:dLbl>
              <c:idx val="1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8F0-49C9-8C5A-3C397CA48178}"/>
                </c:ext>
              </c:extLst>
            </c:dLbl>
            <c:dLbl>
              <c:idx val="1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F8F0-49C9-8C5A-3C397CA48178}"/>
                </c:ext>
              </c:extLst>
            </c:dLbl>
            <c:dLbl>
              <c:idx val="1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F8F0-49C9-8C5A-3C397CA48178}"/>
                </c:ext>
              </c:extLst>
            </c:dLbl>
            <c:dLbl>
              <c:idx val="1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ADBD-4C87-92F4-A6146F3B6BE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Jan '22</c:v>
                </c:pt>
                <c:pt idx="1">
                  <c:v>Feb</c:v>
                </c:pt>
                <c:pt idx="2">
                  <c:v>Mar</c:v>
                </c:pt>
                <c:pt idx="3">
                  <c:v>Apr</c:v>
                </c:pt>
                <c:pt idx="4">
                  <c:v>May</c:v>
                </c:pt>
                <c:pt idx="5">
                  <c:v>Jun</c:v>
                </c:pt>
                <c:pt idx="13">
                  <c:v>Feb</c:v>
                </c:pt>
                <c:pt idx="14">
                  <c:v>Mar</c:v>
                </c:pt>
                <c:pt idx="15">
                  <c:v>Apr</c:v>
                </c:pt>
                <c:pt idx="16">
                  <c:v>May</c:v>
                </c:pt>
                <c:pt idx="17">
                  <c:v>June</c:v>
                </c:pt>
              </c:strCache>
            </c:strRef>
          </c:cat>
          <c:val>
            <c:numRef>
              <c:f>Sheet1!$B$2:$B$19</c:f>
              <c:numCache>
                <c:formatCode>General</c:formatCode>
                <c:ptCount val="18"/>
                <c:pt idx="0">
                  <c:v>1.6</c:v>
                </c:pt>
                <c:pt idx="1">
                  <c:v>1.9</c:v>
                </c:pt>
                <c:pt idx="2">
                  <c:v>2</c:v>
                </c:pt>
                <c:pt idx="3">
                  <c:v>1.6</c:v>
                </c:pt>
                <c:pt idx="4">
                  <c:v>1.3</c:v>
                </c:pt>
                <c:pt idx="5">
                  <c:v>0.4</c:v>
                </c:pt>
                <c:pt idx="6">
                  <c:v>-0.3</c:v>
                </c:pt>
                <c:pt idx="7">
                  <c:v>-0.9</c:v>
                </c:pt>
                <c:pt idx="8">
                  <c:v>-0.8</c:v>
                </c:pt>
                <c:pt idx="9">
                  <c:v>-0.2</c:v>
                </c:pt>
                <c:pt idx="10">
                  <c:v>-0.3</c:v>
                </c:pt>
                <c:pt idx="11">
                  <c:v>-0.3</c:v>
                </c:pt>
                <c:pt idx="12">
                  <c:v>-0.2</c:v>
                </c:pt>
                <c:pt idx="13">
                  <c:v>0.2</c:v>
                </c:pt>
                <c:pt idx="14">
                  <c:v>0.4</c:v>
                </c:pt>
                <c:pt idx="15">
                  <c:v>0.5</c:v>
                </c:pt>
                <c:pt idx="16">
                  <c:v>0.7</c:v>
                </c:pt>
                <c:pt idx="17">
                  <c:v>0.7</c:v>
                </c:pt>
              </c:numCache>
            </c:numRef>
          </c:val>
          <c:extLst>
            <c:ext xmlns:c16="http://schemas.microsoft.com/office/drawing/2014/chart" uri="{C3380CC4-5D6E-409C-BE32-E72D297353CC}">
              <c16:uniqueId val="{00000020-F8F0-49C9-8C5A-3C397CA48178}"/>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1"/>
        <c:axPos val="b"/>
        <c:numFmt formatCode="General" sourceLinked="1"/>
        <c:majorTickMark val="out"/>
        <c:minorTickMark val="none"/>
        <c:tickLblPos val="nextTo"/>
        <c:crossAx val="213276224"/>
        <c:crosses val="autoZero"/>
        <c:auto val="1"/>
        <c:lblAlgn val="ctr"/>
        <c:lblOffset val="100"/>
        <c:noMultiLvlLbl val="0"/>
      </c:catAx>
      <c:valAx>
        <c:axId val="213276224"/>
        <c:scaling>
          <c:orientation val="minMax"/>
          <c:max val="2.5"/>
          <c:min val="-1.5"/>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FHFA</a:t>
            </a:r>
          </a:p>
        </c:rich>
      </c:tx>
      <c:layout>
        <c:manualLayout>
          <c:xMode val="edge"/>
          <c:yMode val="edge"/>
          <c:x val="0.4683528014355704"/>
          <c:y val="0.1145833333333333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912018933561681E-2"/>
          <c:y val="3.4389393522341494E-2"/>
          <c:w val="0.80047202591356903"/>
          <c:h val="0.96375819618760539"/>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6B85-4009-A823-6EED46FF914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6B85-4009-A823-6EED46FF914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6B85-4009-A823-6EED46FF914F}"/>
              </c:ext>
            </c:extLst>
          </c:dPt>
          <c:dPt>
            <c:idx val="3"/>
            <c:invertIfNegative val="0"/>
            <c:bubble3D val="0"/>
            <c:spPr>
              <a:solidFill>
                <a:schemeClr val="accent2"/>
              </a:solidFill>
              <a:ln w="19050">
                <a:noFill/>
              </a:ln>
              <a:effectLst/>
            </c:spPr>
            <c:extLst>
              <c:ext xmlns:c16="http://schemas.microsoft.com/office/drawing/2014/chart" uri="{C3380CC4-5D6E-409C-BE32-E72D297353CC}">
                <c16:uniqueId val="{00000007-6B85-4009-A823-6EED46FF914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6B85-4009-A823-6EED46FF914F}"/>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6B85-4009-A823-6EED46FF914F}"/>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6B85-4009-A823-6EED46FF914F}"/>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6B85-4009-A823-6EED46FF914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11-6B85-4009-A823-6EED46FF914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13-6B85-4009-A823-6EED46FF914F}"/>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5-6B85-4009-A823-6EED46FF914F}"/>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7-6B85-4009-A823-6EED46FF914F}"/>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19-6B85-4009-A823-6EED46FF914F}"/>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6B85-4009-A823-6EED46FF914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6B85-4009-A823-6EED46FF914F}"/>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6B85-4009-A823-6EED46FF914F}"/>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B85-4009-A823-6EED46FF914F}"/>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6B85-4009-A823-6EED46FF914F}"/>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6B85-4009-A823-6EED46FF914F}"/>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6B85-4009-A823-6EED46FF914F}"/>
                </c:ext>
              </c:extLst>
            </c:dLbl>
            <c:dLbl>
              <c:idx val="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6B85-4009-A823-6EED46FF914F}"/>
                </c:ext>
              </c:extLst>
            </c:dLbl>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6B85-4009-A823-6EED46FF914F}"/>
                </c:ext>
              </c:extLst>
            </c:dLbl>
            <c:dLbl>
              <c:idx val="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6B85-4009-A823-6EED46FF914F}"/>
                </c:ext>
              </c:extLst>
            </c:dLbl>
            <c:dLbl>
              <c:idx val="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6B85-4009-A823-6EED46FF914F}"/>
                </c:ext>
              </c:extLst>
            </c:dLbl>
            <c:dLbl>
              <c:idx val="8"/>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6B85-4009-A823-6EED46FF914F}"/>
                </c:ext>
              </c:extLst>
            </c:dLbl>
            <c:dLbl>
              <c:idx val="9"/>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DFA144B3-19A2-492B-8E8D-AAF09A46E4F9}" type="VALUE">
                      <a:rPr lang="en-US" sz="1100">
                        <a:solidFill>
                          <a:schemeClr val="tx1"/>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6B85-4009-A823-6EED46FF914F}"/>
                </c:ext>
              </c:extLst>
            </c:dLbl>
            <c:dLbl>
              <c:idx val="1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5-6B85-4009-A823-6EED46FF914F}"/>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6B85-4009-A823-6EED46FF914F}"/>
                </c:ext>
              </c:extLst>
            </c:dLbl>
            <c:dLbl>
              <c:idx val="12"/>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F8A12959-B768-44B0-9521-75E9C0CDC5CA}" type="VALUE">
                      <a:rPr lang="en-US" sz="1100">
                        <a:solidFill>
                          <a:schemeClr val="tx1"/>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6B85-4009-A823-6EED46FF914F}"/>
                </c:ext>
              </c:extLst>
            </c:dLbl>
            <c:dLbl>
              <c:idx val="13"/>
              <c:tx>
                <c:rich>
                  <a:bodyPr/>
                  <a:lstStyle/>
                  <a:p>
                    <a:fld id="{E74EB7EC-90E7-4B6A-BFAE-C6703729F111}"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6B85-4009-A823-6EED46FF914F}"/>
                </c:ext>
              </c:extLst>
            </c:dLbl>
            <c:dLbl>
              <c:idx val="14"/>
              <c:tx>
                <c:rich>
                  <a:bodyPr/>
                  <a:lstStyle/>
                  <a:p>
                    <a:fld id="{6DB6BFC5-0166-44DB-A124-2D79A1E1988D}"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6B85-4009-A823-6EED46FF914F}"/>
                </c:ext>
              </c:extLst>
            </c:dLbl>
            <c:dLbl>
              <c:idx val="1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F-6B85-4009-A823-6EED46FF914F}"/>
                </c:ext>
              </c:extLst>
            </c:dLbl>
            <c:dLbl>
              <c:idx val="1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1-6B85-4009-A823-6EED46FF914F}"/>
                </c:ext>
              </c:extLst>
            </c:dLbl>
            <c:dLbl>
              <c:idx val="1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0-A90E-48F4-B24B-2FBFEBBDFAD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Jan</c:v>
                </c:pt>
                <c:pt idx="1">
                  <c:v>Feb</c:v>
                </c:pt>
                <c:pt idx="2">
                  <c:v>Mar</c:v>
                </c:pt>
                <c:pt idx="3">
                  <c:v>Apr</c:v>
                </c:pt>
                <c:pt idx="4">
                  <c:v>May</c:v>
                </c:pt>
                <c:pt idx="5">
                  <c:v>Jun</c:v>
                </c:pt>
                <c:pt idx="8">
                  <c:v>Sep</c:v>
                </c:pt>
                <c:pt idx="9">
                  <c:v>Oct</c:v>
                </c:pt>
                <c:pt idx="13">
                  <c:v>Feb</c:v>
                </c:pt>
                <c:pt idx="14">
                  <c:v>Mar</c:v>
                </c:pt>
                <c:pt idx="15">
                  <c:v>Apr</c:v>
                </c:pt>
                <c:pt idx="16">
                  <c:v>May</c:v>
                </c:pt>
                <c:pt idx="17">
                  <c:v>June</c:v>
                </c:pt>
              </c:strCache>
            </c:strRef>
          </c:cat>
          <c:val>
            <c:numRef>
              <c:f>Sheet1!$B$2:$B$19</c:f>
              <c:numCache>
                <c:formatCode>General</c:formatCode>
                <c:ptCount val="18"/>
                <c:pt idx="0">
                  <c:v>1.6</c:v>
                </c:pt>
                <c:pt idx="1">
                  <c:v>1.9</c:v>
                </c:pt>
                <c:pt idx="2">
                  <c:v>1.5</c:v>
                </c:pt>
                <c:pt idx="3">
                  <c:v>1.6</c:v>
                </c:pt>
                <c:pt idx="4">
                  <c:v>1.2</c:v>
                </c:pt>
                <c:pt idx="5">
                  <c:v>0.1</c:v>
                </c:pt>
                <c:pt idx="6">
                  <c:v>-0.6</c:v>
                </c:pt>
                <c:pt idx="7">
                  <c:v>-0.7</c:v>
                </c:pt>
                <c:pt idx="8">
                  <c:v>0.1</c:v>
                </c:pt>
                <c:pt idx="9">
                  <c:v>0</c:v>
                </c:pt>
                <c:pt idx="10">
                  <c:v>-0.1</c:v>
                </c:pt>
                <c:pt idx="11">
                  <c:v>-0.3</c:v>
                </c:pt>
                <c:pt idx="12">
                  <c:v>0.1</c:v>
                </c:pt>
                <c:pt idx="13">
                  <c:v>0.5</c:v>
                </c:pt>
                <c:pt idx="14">
                  <c:v>0.6</c:v>
                </c:pt>
                <c:pt idx="15">
                  <c:v>0.7</c:v>
                </c:pt>
                <c:pt idx="16">
                  <c:v>0.7</c:v>
                </c:pt>
                <c:pt idx="17">
                  <c:v>0.3</c:v>
                </c:pt>
              </c:numCache>
            </c:numRef>
          </c:val>
          <c:extLst>
            <c:ext xmlns:c16="http://schemas.microsoft.com/office/drawing/2014/chart" uri="{C3380CC4-5D6E-409C-BE32-E72D297353CC}">
              <c16:uniqueId val="{00000020-6B85-4009-A823-6EED46FF914F}"/>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1"/>
        <c:axPos val="b"/>
        <c:numFmt formatCode="General" sourceLinked="1"/>
        <c:majorTickMark val="none"/>
        <c:minorTickMark val="none"/>
        <c:tickLblPos val="nextTo"/>
        <c:crossAx val="213276224"/>
        <c:crosses val="autoZero"/>
        <c:auto val="1"/>
        <c:lblAlgn val="ctr"/>
        <c:lblOffset val="100"/>
        <c:noMultiLvlLbl val="0"/>
      </c:catAx>
      <c:valAx>
        <c:axId val="213276224"/>
        <c:scaling>
          <c:orientation val="minMax"/>
          <c:max val="2.5"/>
          <c:min val="-1.5"/>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CoreLogic</a:t>
            </a:r>
          </a:p>
        </c:rich>
      </c:tx>
      <c:layout>
        <c:manualLayout>
          <c:xMode val="edge"/>
          <c:yMode val="edge"/>
          <c:x val="0.44635858026951608"/>
          <c:y val="0.3310365697821529"/>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037231064241713"/>
          <c:y val="0"/>
          <c:w val="0.80010059267012412"/>
          <c:h val="0.96375819618760539"/>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9AA8-44EB-8E1F-C868F1D941B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9AA8-44EB-8E1F-C868F1D941B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9AA8-44EB-8E1F-C868F1D941B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9AA8-44EB-8E1F-C868F1D941B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9AA8-44EB-8E1F-C868F1D941B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9AA8-44EB-8E1F-C868F1D941B8}"/>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9AA8-44EB-8E1F-C868F1D941B8}"/>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9AA8-44EB-8E1F-C868F1D941B8}"/>
              </c:ext>
            </c:extLst>
          </c:dPt>
          <c:dPt>
            <c:idx val="8"/>
            <c:invertIfNegative val="0"/>
            <c:bubble3D val="0"/>
            <c:spPr>
              <a:solidFill>
                <a:schemeClr val="accent4"/>
              </a:solidFill>
              <a:ln>
                <a:noFill/>
              </a:ln>
              <a:effectLst/>
            </c:spPr>
            <c:extLst>
              <c:ext xmlns:c16="http://schemas.microsoft.com/office/drawing/2014/chart" uri="{C3380CC4-5D6E-409C-BE32-E72D297353CC}">
                <c16:uniqueId val="{00000011-9AA8-44EB-8E1F-C868F1D941B8}"/>
              </c:ext>
            </c:extLst>
          </c:dPt>
          <c:dPt>
            <c:idx val="9"/>
            <c:invertIfNegative val="0"/>
            <c:bubble3D val="0"/>
            <c:spPr>
              <a:solidFill>
                <a:schemeClr val="accent4"/>
              </a:solidFill>
              <a:ln>
                <a:noFill/>
              </a:ln>
              <a:effectLst/>
            </c:spPr>
            <c:extLst>
              <c:ext xmlns:c16="http://schemas.microsoft.com/office/drawing/2014/chart" uri="{C3380CC4-5D6E-409C-BE32-E72D297353CC}">
                <c16:uniqueId val="{00000013-9AA8-44EB-8E1F-C868F1D941B8}"/>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5-9AA8-44EB-8E1F-C868F1D941B8}"/>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7-9AA8-44EB-8E1F-C868F1D941B8}"/>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19-9AA8-44EB-8E1F-C868F1D941B8}"/>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9AA8-44EB-8E1F-C868F1D941B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9AA8-44EB-8E1F-C868F1D941B8}"/>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9AA8-44EB-8E1F-C868F1D941B8}"/>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AA8-44EB-8E1F-C868F1D941B8}"/>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9AA8-44EB-8E1F-C868F1D941B8}"/>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9AA8-44EB-8E1F-C868F1D941B8}"/>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9AA8-44EB-8E1F-C868F1D941B8}"/>
                </c:ext>
              </c:extLst>
            </c:dLbl>
            <c:dLbl>
              <c:idx val="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9AA8-44EB-8E1F-C868F1D941B8}"/>
                </c:ext>
              </c:extLst>
            </c:dLbl>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9AA8-44EB-8E1F-C868F1D941B8}"/>
                </c:ext>
              </c:extLst>
            </c:dLbl>
            <c:dLbl>
              <c:idx val="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9AA8-44EB-8E1F-C868F1D941B8}"/>
                </c:ext>
              </c:extLst>
            </c:dLbl>
            <c:dLbl>
              <c:idx val="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9AA8-44EB-8E1F-C868F1D941B8}"/>
                </c:ext>
              </c:extLst>
            </c:dLbl>
            <c:dLbl>
              <c:idx val="8"/>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287B26D4-FFA5-4CFD-8964-C4B34E080246}" type="VALUE">
                      <a:rPr lang="en-US" sz="1100">
                        <a:solidFill>
                          <a:srgbClr val="FF0000"/>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9AA8-44EB-8E1F-C868F1D941B8}"/>
                </c:ext>
              </c:extLst>
            </c:dLbl>
            <c:dLbl>
              <c:idx val="9"/>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DFA144B3-19A2-492B-8E8D-AAF09A46E4F9}" type="VALUE">
                      <a:rPr lang="en-US" sz="1100">
                        <a:solidFill>
                          <a:srgbClr val="FF0000"/>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9AA8-44EB-8E1F-C868F1D941B8}"/>
                </c:ext>
              </c:extLst>
            </c:dLbl>
            <c:dLbl>
              <c:idx val="1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5-9AA8-44EB-8E1F-C868F1D941B8}"/>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9AA8-44EB-8E1F-C868F1D941B8}"/>
                </c:ext>
              </c:extLst>
            </c:dLbl>
            <c:dLbl>
              <c:idx val="12"/>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F8A12959-B768-44B0-9521-75E9C0CDC5CA}" type="VALUE">
                      <a:rPr lang="en-US" sz="1100">
                        <a:solidFill>
                          <a:srgbClr val="FF0000"/>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9AA8-44EB-8E1F-C868F1D941B8}"/>
                </c:ext>
              </c:extLst>
            </c:dLbl>
            <c:dLbl>
              <c:idx val="13"/>
              <c:tx>
                <c:rich>
                  <a:bodyPr/>
                  <a:lstStyle/>
                  <a:p>
                    <a:fld id="{E74EB7EC-90E7-4B6A-BFAE-C6703729F111}"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9AA8-44EB-8E1F-C868F1D941B8}"/>
                </c:ext>
              </c:extLst>
            </c:dLbl>
            <c:dLbl>
              <c:idx val="14"/>
              <c:tx>
                <c:rich>
                  <a:bodyPr/>
                  <a:lstStyle/>
                  <a:p>
                    <a:fld id="{85EDEC2F-6649-45B3-84EE-7C1FA4E93509}"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9AA8-44EB-8E1F-C868F1D941B8}"/>
                </c:ext>
              </c:extLst>
            </c:dLbl>
            <c:dLbl>
              <c:idx val="1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F-9AA8-44EB-8E1F-C868F1D941B8}"/>
                </c:ext>
              </c:extLst>
            </c:dLbl>
            <c:dLbl>
              <c:idx val="1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1-9AA8-44EB-8E1F-C868F1D941B8}"/>
                </c:ext>
              </c:extLst>
            </c:dLbl>
            <c:dLbl>
              <c:idx val="1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0-1498-4D99-AEEA-BFE3017C55B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Jan '22</c:v>
                </c:pt>
                <c:pt idx="1">
                  <c:v>Feb</c:v>
                </c:pt>
                <c:pt idx="2">
                  <c:v>Mar</c:v>
                </c:pt>
                <c:pt idx="3">
                  <c:v>Apr</c:v>
                </c:pt>
                <c:pt idx="4">
                  <c:v>May</c:v>
                </c:pt>
                <c:pt idx="5">
                  <c:v>Jun</c:v>
                </c:pt>
                <c:pt idx="6">
                  <c:v>Jul</c:v>
                </c:pt>
                <c:pt idx="7">
                  <c:v>Aug</c:v>
                </c:pt>
                <c:pt idx="8">
                  <c:v>Sep</c:v>
                </c:pt>
                <c:pt idx="9">
                  <c:v>Oct</c:v>
                </c:pt>
                <c:pt idx="10">
                  <c:v>Nov</c:v>
                </c:pt>
                <c:pt idx="11">
                  <c:v>Dec</c:v>
                </c:pt>
                <c:pt idx="12">
                  <c:v>Jan '23</c:v>
                </c:pt>
                <c:pt idx="13">
                  <c:v>Feb</c:v>
                </c:pt>
                <c:pt idx="14">
                  <c:v>Mar</c:v>
                </c:pt>
                <c:pt idx="15">
                  <c:v>Apr</c:v>
                </c:pt>
                <c:pt idx="16">
                  <c:v>May</c:v>
                </c:pt>
                <c:pt idx="17">
                  <c:v>June</c:v>
                </c:pt>
              </c:strCache>
            </c:strRef>
          </c:cat>
          <c:val>
            <c:numRef>
              <c:f>Sheet1!$B$2:$B$19</c:f>
              <c:numCache>
                <c:formatCode>General</c:formatCode>
                <c:ptCount val="18"/>
                <c:pt idx="0">
                  <c:v>1.4</c:v>
                </c:pt>
                <c:pt idx="1">
                  <c:v>2.2000000000000002</c:v>
                </c:pt>
                <c:pt idx="2">
                  <c:v>3.3</c:v>
                </c:pt>
                <c:pt idx="3">
                  <c:v>2.6</c:v>
                </c:pt>
                <c:pt idx="4">
                  <c:v>1.8</c:v>
                </c:pt>
                <c:pt idx="5">
                  <c:v>0.6</c:v>
                </c:pt>
                <c:pt idx="6">
                  <c:v>-0.3</c:v>
                </c:pt>
                <c:pt idx="7">
                  <c:v>-0.7</c:v>
                </c:pt>
                <c:pt idx="8">
                  <c:v>-0.5</c:v>
                </c:pt>
                <c:pt idx="9">
                  <c:v>-0.1</c:v>
                </c:pt>
                <c:pt idx="10">
                  <c:v>-0.2</c:v>
                </c:pt>
                <c:pt idx="11">
                  <c:v>-0.4</c:v>
                </c:pt>
                <c:pt idx="12">
                  <c:v>-0.2</c:v>
                </c:pt>
                <c:pt idx="13">
                  <c:v>0.8</c:v>
                </c:pt>
                <c:pt idx="14">
                  <c:v>1.6</c:v>
                </c:pt>
                <c:pt idx="15" formatCode="0.0">
                  <c:v>1.2</c:v>
                </c:pt>
                <c:pt idx="16" formatCode="0.0">
                  <c:v>0.9</c:v>
                </c:pt>
                <c:pt idx="17" formatCode="0.0">
                  <c:v>1.6</c:v>
                </c:pt>
              </c:numCache>
            </c:numRef>
          </c:val>
          <c:extLst>
            <c:ext xmlns:c16="http://schemas.microsoft.com/office/drawing/2014/chart" uri="{C3380CC4-5D6E-409C-BE32-E72D297353CC}">
              <c16:uniqueId val="{00000020-9AA8-44EB-8E1F-C868F1D941B8}"/>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3276224"/>
        <c:crosses val="autoZero"/>
        <c:auto val="1"/>
        <c:lblAlgn val="ctr"/>
        <c:lblOffset val="100"/>
        <c:noMultiLvlLbl val="0"/>
      </c:catAx>
      <c:valAx>
        <c:axId val="213276224"/>
        <c:scaling>
          <c:orientation val="minMax"/>
          <c:max val="5"/>
          <c:min val="-2"/>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0.09927</cdr:x>
      <cdr:y>0.59017</cdr:y>
    </cdr:from>
    <cdr:to>
      <cdr:x>0.90131</cdr:x>
      <cdr:y>0.59017</cdr:y>
    </cdr:to>
    <cdr:cxnSp macro="">
      <cdr:nvCxnSpPr>
        <cdr:cNvPr id="3" name="Straight Connector 2">
          <a:extLst xmlns:a="http://schemas.openxmlformats.org/drawingml/2006/main">
            <a:ext uri="{FF2B5EF4-FFF2-40B4-BE49-F238E27FC236}">
              <a16:creationId xmlns:a16="http://schemas.microsoft.com/office/drawing/2014/main" id="{1589F63C-F0B7-D102-D29B-71BCD94DC1E5}"/>
            </a:ext>
          </a:extLst>
        </cdr:cNvPr>
        <cdr:cNvCxnSpPr/>
      </cdr:nvCxnSpPr>
      <cdr:spPr>
        <a:xfrm xmlns:a="http://schemas.openxmlformats.org/drawingml/2006/main">
          <a:off x="770072" y="928304"/>
          <a:ext cx="6221701"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9/13/23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https://www.corelogic.com/press-releases/corelogic-us-home-borrowers-see-first-annual-home-equity-losses-since-2012-in-q1-2023-but-overall-mortgage-performance-remains-strong/</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402196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https://www.spglobal.com/spdji/en/indices/indicators/sp-corelogic-case-shiller-us-national-home-price-nsa-index/#news-research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https://www.fhfa.gov/DataTools/Downloads/Pages/House-Price-Index.aspx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https://www.corelogic.com/category/intelligence/reports/home-price-insights/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68890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https://blog.firstam.com/economics/why-higher-mortgage-rates-dont-always-lead-to-declining-house-prices</a:t>
            </a:r>
          </a:p>
          <a:p>
            <a:r>
              <a:rPr lang="en-US" sz="1800" dirty="0"/>
              <a:t>https://www.fanniemae.com/newsroom/fannie-mae-news/mixed-data-complicates-economic-forecast-though-recession-remains-likely</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295466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https://cdn.nar.realtor//sites/default/files/documents/2023-07-realtors-confidence-index-08-22-2023.pdf</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https://www.nerdwallet.com/article/mortgages/price-home-sell</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t>https://www.bankrate.com/real-estate/should-i-sell-my-house-now-or-wait/#sell-now</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60195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https://mediaroom.realtor.com/2023-04-17-Realtor-com-R-Survey-82-of-Those-Looking-to-Buy-and-Sell-a-Home-Feel-Locked-In-by-Low-Mortgage-Rate</a:t>
            </a:r>
          </a:p>
          <a:p>
            <a:r>
              <a:rPr lang="en-US" dirty="0"/>
              <a:t>https://twitter.com/AliWolfEcon/status/1664356987683893248?cxt=HHwWgMCz5Zb3_ZguAAAA</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926505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https://www.bankrate.com/real-estate/should-i-sell-my-house-now-or-wait/#sell-now</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2403153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2646418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https://www.investopedia.com/investing/types-home-renovation-which-ones-boost-value/</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150326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rPr>
              <a:t>https://www.nar.realtor/magazine/tools/client-education/handouts-for-buyers/7-reasons-to-work-with-a-realtor</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https://www.nar.realtor/magazine/tools/client-education/handouts-for-buyers/7-reasons-to-work-with-a-realtor</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https://www.nar.realtor/research-and-statistics/housing-statistics/existing-home-sales</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https://www.realtrends.com/articles/mid-year-housing-market-signals-for-the-rest-of-2023/</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https://www.nar.realtor/magazine/real-estate-news/contract-signings-slow-but-buyer-demand-is-still-high</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48898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https://www.realtor.com/research/data/</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https://realestate.usnews.com/real-estate/articles/understanding-housing-inventory-and-what-it-means-for-you</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402421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https://www.bloomberg.com/news/articles/2023-07-27/us-homeowner-equity-is-better-than-ever-after-two-quarter-dip?sref=BRvilyBN</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https://data.census.gov/cedsci/all?q=mortgage</a:t>
            </a:r>
          </a:p>
          <a:p>
            <a:r>
              <a:rPr lang="en-US" dirty="0"/>
              <a:t>https://www.attomdata.com/news/market-trends/home-sales-prices/attom-q2-2023-u-s-home-equity-and-underwater-report/</a:t>
            </a:r>
          </a:p>
          <a:p>
            <a:r>
              <a:rPr lang="en-US" dirty="0"/>
              <a:t>https://www.corelogic.com/intelligence/homeowner-equity-insights-q1-2023/</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13450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image" Target="../media/image13.jpe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e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hyperlink" Target="http://www.northwestatlantapropertie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door with a white frame&#10;&#10;Description automatically generated">
            <a:extLst>
              <a:ext uri="{FF2B5EF4-FFF2-40B4-BE49-F238E27FC236}">
                <a16:creationId xmlns:a16="http://schemas.microsoft.com/office/drawing/2014/main" id="{B83BC572-8D01-3702-3AC5-BBC147825A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FALL 2023</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 name="Picture 1">
            <a:extLst>
              <a:ext uri="{FF2B5EF4-FFF2-40B4-BE49-F238E27FC236}">
                <a16:creationId xmlns:a16="http://schemas.microsoft.com/office/drawing/2014/main" id="{A5698A3D-95E3-774E-39DE-38B3E98686C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63636"/>
            <a:ext cx="476264" cy="521702"/>
          </a:xfrm>
          <a:prstGeom prst="rect">
            <a:avLst/>
          </a:prstGeom>
        </p:spPr>
      </p:pic>
      <p:pic>
        <p:nvPicPr>
          <p:cNvPr id="3" name="Picture 2">
            <a:extLst>
              <a:ext uri="{FF2B5EF4-FFF2-40B4-BE49-F238E27FC236}">
                <a16:creationId xmlns:a16="http://schemas.microsoft.com/office/drawing/2014/main" id="{809413A1-42E3-DCFF-EBAB-AEAFFF57B200}"/>
              </a:ext>
            </a:extLst>
          </p:cNvPr>
          <p:cNvPicPr>
            <a:picLocks noChangeAspect="1"/>
          </p:cNvPicPr>
          <p:nvPr/>
        </p:nvPicPr>
        <p:blipFill>
          <a:blip r:embed="rId5"/>
          <a:stretch>
            <a:fillRect/>
          </a:stretch>
        </p:blipFill>
        <p:spPr>
          <a:xfrm>
            <a:off x="4933605" y="8533721"/>
            <a:ext cx="2598562" cy="122132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ck of blankets and pillows&#10;&#10;Description automatically generated">
            <a:extLst>
              <a:ext uri="{FF2B5EF4-FFF2-40B4-BE49-F238E27FC236}">
                <a16:creationId xmlns:a16="http://schemas.microsoft.com/office/drawing/2014/main" id="{5B2BF18D-5F10-6823-C251-8A65DE6B60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249299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solidFill>
                  <a:schemeClr val="bg1"/>
                </a:solidFill>
                <a:latin typeface="Georgia"/>
              </a:rPr>
              <a:t>The average U.S. homeowner now has more than $274,000 in equity – up significantly from $182,000 before the pandemic.</a:t>
            </a:r>
            <a:endParaRPr lang="en-US" sz="2000" i="1" dirty="0">
              <a:solidFill>
                <a:schemeClr val="bg1"/>
              </a:solidFill>
              <a:effectLst/>
              <a:latin typeface="Georgia"/>
            </a:endParaRPr>
          </a:p>
          <a:p>
            <a:endParaRPr lang="en-US" sz="1600" i="1" dirty="0">
              <a:solidFill>
                <a:schemeClr val="bg1"/>
              </a:solidFill>
              <a:cs typeface="Arial"/>
            </a:endParaRPr>
          </a:p>
          <a:p>
            <a:pPr>
              <a:spcAft>
                <a:spcPts val="2000"/>
              </a:spcAft>
            </a:pPr>
            <a:r>
              <a:rPr lang="en-US" sz="1400" i="1" dirty="0">
                <a:solidFill>
                  <a:schemeClr val="bg1"/>
                </a:solidFill>
                <a:cs typeface="Arial"/>
              </a:rPr>
              <a:t>- </a:t>
            </a:r>
            <a:r>
              <a:rPr lang="en-US" sz="1400" dirty="0">
                <a:solidFill>
                  <a:schemeClr val="bg1"/>
                </a:solidFill>
                <a:cs typeface="Arial"/>
              </a:rPr>
              <a:t>Selma </a:t>
            </a:r>
            <a:r>
              <a:rPr lang="en-US" sz="1400" dirty="0" err="1">
                <a:solidFill>
                  <a:schemeClr val="bg1"/>
                </a:solidFill>
                <a:cs typeface="Arial"/>
              </a:rPr>
              <a:t>Hepp</a:t>
            </a:r>
            <a:r>
              <a:rPr lang="en-US" sz="1400" dirty="0">
                <a:solidFill>
                  <a:schemeClr val="bg1"/>
                </a:solidFill>
                <a:cs typeface="Arial"/>
              </a:rPr>
              <a:t>, Chief Economist, </a:t>
            </a:r>
            <a:r>
              <a:rPr lang="en-US" sz="1400" i="1" dirty="0">
                <a:solidFill>
                  <a:schemeClr val="bg1"/>
                </a:solidFill>
                <a:cs typeface="Arial"/>
              </a:rPr>
              <a:t>CoreLogic</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20635"/>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dirty="0"/>
          </a:p>
        </p:txBody>
      </p:sp>
    </p:spTree>
    <p:extLst>
      <p:ext uri="{BB962C8B-B14F-4D97-AF65-F5344CB8AC3E}">
        <p14:creationId xmlns:p14="http://schemas.microsoft.com/office/powerpoint/2010/main" val="210958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97179D-F6DA-B8ED-358D-E40F58807973}"/>
              </a:ext>
            </a:extLst>
          </p:cNvPr>
          <p:cNvSpPr/>
          <p:nvPr/>
        </p:nvSpPr>
        <p:spPr>
          <a:xfrm>
            <a:off x="481582" y="5264560"/>
            <a:ext cx="6841785" cy="40990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67516" y="3250660"/>
            <a:ext cx="6965572" cy="926910"/>
          </a:xfrm>
          <a:prstGeom prst="rect">
            <a:avLst/>
          </a:prstGeom>
          <a:noFill/>
        </p:spPr>
        <p:txBody>
          <a:bodyPr wrap="square" lIns="0" tIns="320040" rIns="0" bIns="0" numCol="1" spcCol="457200" rtlCol="0" anchor="t">
            <a:noAutofit/>
          </a:bodyPr>
          <a:lstStyle/>
          <a:p>
            <a:pPr algn="l" fontAlgn="base">
              <a:lnSpc>
                <a:spcPct val="112000"/>
              </a:lnSpc>
              <a:spcAft>
                <a:spcPts val="1000"/>
              </a:spcAft>
            </a:pPr>
            <a:r>
              <a:rPr lang="en-US" sz="1250" b="0" i="0" dirty="0">
                <a:effectLst/>
              </a:rPr>
              <a:t>Today’s headlines are making things look worse than they are. If we take a year-over-year view, home prices did drop some, but that’s because we’re comparing to a </a:t>
            </a:r>
            <a:r>
              <a:rPr lang="en-US" sz="1250" dirty="0"/>
              <a:t>very unusual</a:t>
            </a:r>
            <a:r>
              <a:rPr lang="en-US" sz="1250" b="0" i="0" dirty="0">
                <a:effectLst/>
              </a:rPr>
              <a:t> year in the housing market. To avoid an unfair comparison to that previous peak, we need to look at monthly data. And that tells a very different and much more positive story.</a:t>
            </a:r>
          </a:p>
          <a:p>
            <a:pPr algn="l" fontAlgn="base">
              <a:lnSpc>
                <a:spcPct val="112000"/>
              </a:lnSpc>
              <a:spcAft>
                <a:spcPts val="1000"/>
              </a:spcAft>
            </a:pPr>
            <a:r>
              <a:rPr lang="en-US" sz="1250" b="1" i="0" dirty="0">
                <a:effectLst/>
              </a:rPr>
              <a:t>The graphs below use recent monthly reports from three sources to show the worst home price declines are already behind us, and prices are appreciating nationally.</a:t>
            </a:r>
          </a:p>
          <a:p>
            <a:pPr algn="l" fontAlgn="base">
              <a:lnSpc>
                <a:spcPct val="112000"/>
              </a:lnSpc>
              <a:spcAft>
                <a:spcPts val="1000"/>
              </a:spcAft>
            </a:pPr>
            <a:endParaRPr lang="en-US" sz="1250" b="1" dirty="0"/>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fontAlgn="base">
              <a:lnSpc>
                <a:spcPct val="112000"/>
              </a:lnSpc>
              <a:spcAft>
                <a:spcPts val="1000"/>
              </a:spcAft>
            </a:pPr>
            <a:endParaRPr lang="en-US" sz="1250" dirty="0">
              <a:effectLst/>
              <a:ea typeface="Calibri" panose="020F0502020204030204" pitchFamily="34" charset="0"/>
              <a:cs typeface="Times New Roman" panose="02020603050405020304" pitchFamily="18" charset="0"/>
            </a:endParaRPr>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0" i="0" dirty="0">
              <a:effectLst/>
            </a:endParaRPr>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172558"/>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you’re following the news today, you may feel a bit unsure about what’s happening with home prices and fear the worst is yet to come. Local home price trends still vary by market, but here’s what the national data tells us.</a:t>
            </a:r>
          </a:p>
        </p:txBody>
      </p:sp>
      <p:sp>
        <p:nvSpPr>
          <p:cNvPr id="47" name="Rectangle 46">
            <a:extLst>
              <a:ext uri="{FF2B5EF4-FFF2-40B4-BE49-F238E27FC236}">
                <a16:creationId xmlns:a16="http://schemas.microsoft.com/office/drawing/2014/main" id="{BBE2A41C-436F-C54D-FA3D-14E512B4F822}"/>
              </a:ext>
            </a:extLst>
          </p:cNvPr>
          <p:cNvSpPr/>
          <p:nvPr/>
        </p:nvSpPr>
        <p:spPr>
          <a:xfrm>
            <a:off x="0" y="-1013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Home Prices </a:t>
            </a:r>
            <a:br>
              <a:rPr lang="en-US" sz="3200" dirty="0">
                <a:solidFill>
                  <a:srgbClr val="FFFFFF"/>
                </a:solidFill>
              </a:rPr>
            </a:br>
            <a:r>
              <a:rPr lang="en-US" sz="3200" dirty="0">
                <a:solidFill>
                  <a:srgbClr val="FFFFFF"/>
                </a:solidFill>
              </a:rPr>
              <a:t>Are Rebounding</a:t>
            </a:r>
          </a:p>
        </p:txBody>
      </p:sp>
      <p:graphicFrame>
        <p:nvGraphicFramePr>
          <p:cNvPr id="5" name="Chart 4">
            <a:extLst>
              <a:ext uri="{FF2B5EF4-FFF2-40B4-BE49-F238E27FC236}">
                <a16:creationId xmlns:a16="http://schemas.microsoft.com/office/drawing/2014/main" id="{ED55C270-874B-2137-4C08-004D74D295D6}"/>
              </a:ext>
            </a:extLst>
          </p:cNvPr>
          <p:cNvGraphicFramePr/>
          <p:nvPr>
            <p:extLst>
              <p:ext uri="{D42A27DB-BD31-4B8C-83A1-F6EECF244321}">
                <p14:modId xmlns:p14="http://schemas.microsoft.com/office/powerpoint/2010/main" val="3562650033"/>
              </p:ext>
            </p:extLst>
          </p:nvPr>
        </p:nvGraphicFramePr>
        <p:xfrm>
          <a:off x="-2335" y="5535579"/>
          <a:ext cx="7757345" cy="15729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3864B074-93B9-32D3-83C8-7588D4D571C5}"/>
              </a:ext>
            </a:extLst>
          </p:cNvPr>
          <p:cNvGraphicFramePr/>
          <p:nvPr>
            <p:extLst>
              <p:ext uri="{D42A27DB-BD31-4B8C-83A1-F6EECF244321}">
                <p14:modId xmlns:p14="http://schemas.microsoft.com/office/powerpoint/2010/main" val="3327419173"/>
              </p:ext>
            </p:extLst>
          </p:nvPr>
        </p:nvGraphicFramePr>
        <p:xfrm>
          <a:off x="-2335" y="6891835"/>
          <a:ext cx="7772400" cy="12192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a:extLst>
              <a:ext uri="{FF2B5EF4-FFF2-40B4-BE49-F238E27FC236}">
                <a16:creationId xmlns:a16="http://schemas.microsoft.com/office/drawing/2014/main" id="{5F936C2D-9CEE-E054-C43B-DFA8E11AC195}"/>
              </a:ext>
            </a:extLst>
          </p:cNvPr>
          <p:cNvCxnSpPr>
            <a:cxnSpLocks/>
          </p:cNvCxnSpPr>
          <p:nvPr/>
        </p:nvCxnSpPr>
        <p:spPr>
          <a:xfrm>
            <a:off x="803798" y="7662194"/>
            <a:ext cx="6221629" cy="0"/>
          </a:xfrm>
          <a:prstGeom prst="line">
            <a:avLst/>
          </a:prstGeom>
          <a:noFill/>
          <a:ln w="19050" cap="flat" cmpd="sng" algn="ctr">
            <a:solidFill>
              <a:srgbClr val="303840"/>
            </a:solidFill>
            <a:prstDash val="solid"/>
            <a:miter lim="800000"/>
          </a:ln>
          <a:effectLst/>
        </p:spPr>
      </p:cxnSp>
      <p:sp>
        <p:nvSpPr>
          <p:cNvPr id="7" name="TextBox 6">
            <a:extLst>
              <a:ext uri="{FF2B5EF4-FFF2-40B4-BE49-F238E27FC236}">
                <a16:creationId xmlns:a16="http://schemas.microsoft.com/office/drawing/2014/main" id="{C91632A2-231A-C9BB-FC16-010698A64D78}"/>
              </a:ext>
            </a:extLst>
          </p:cNvPr>
          <p:cNvSpPr txBox="1"/>
          <p:nvPr/>
        </p:nvSpPr>
        <p:spPr>
          <a:xfrm>
            <a:off x="615691" y="5363538"/>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Values</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Month-Over-Month</a:t>
            </a:r>
          </a:p>
        </p:txBody>
      </p:sp>
      <p:pic>
        <p:nvPicPr>
          <p:cNvPr id="4" name="Picture 3" descr="A hand pouring coins into a jar&#10;&#10;Description automatically generated">
            <a:extLst>
              <a:ext uri="{FF2B5EF4-FFF2-40B4-BE49-F238E27FC236}">
                <a16:creationId xmlns:a16="http://schemas.microsoft.com/office/drawing/2014/main" id="{F7784595-6411-2929-C77D-C2F96C9989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8368" y="-10129"/>
            <a:ext cx="3274032" cy="2182688"/>
          </a:xfrm>
          <a:prstGeom prst="rect">
            <a:avLst/>
          </a:prstGeom>
        </p:spPr>
      </p:pic>
      <p:graphicFrame>
        <p:nvGraphicFramePr>
          <p:cNvPr id="20" name="Chart 19">
            <a:extLst>
              <a:ext uri="{FF2B5EF4-FFF2-40B4-BE49-F238E27FC236}">
                <a16:creationId xmlns:a16="http://schemas.microsoft.com/office/drawing/2014/main" id="{EBB6EA9C-1C61-2830-E1A1-0AF1C9959A32}"/>
              </a:ext>
            </a:extLst>
          </p:cNvPr>
          <p:cNvGraphicFramePr/>
          <p:nvPr>
            <p:extLst>
              <p:ext uri="{D42A27DB-BD31-4B8C-83A1-F6EECF244321}">
                <p14:modId xmlns:p14="http://schemas.microsoft.com/office/powerpoint/2010/main" val="1287837455"/>
              </p:ext>
            </p:extLst>
          </p:nvPr>
        </p:nvGraphicFramePr>
        <p:xfrm>
          <a:off x="0" y="7799662"/>
          <a:ext cx="7792149" cy="157293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0945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545091330"/>
              </p:ext>
            </p:extLst>
          </p:nvPr>
        </p:nvGraphicFramePr>
        <p:xfrm>
          <a:off x="473589" y="8200609"/>
          <a:ext cx="6841784" cy="1203325"/>
        </p:xfrm>
        <a:graphic>
          <a:graphicData uri="http://schemas.openxmlformats.org/drawingml/2006/table">
            <a:tbl>
              <a:tblPr firstRow="1" bandRow="1">
                <a:tableStyleId>{5C22544A-7EE6-4342-B048-85BDC9FD1C3A}</a:tableStyleId>
              </a:tblPr>
              <a:tblGrid>
                <a:gridCol w="6841784">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a:lnSpc>
                          <a:spcPct val="110000"/>
                        </a:lnSpc>
                        <a:spcAft>
                          <a:spcPts val="500"/>
                        </a:spcAft>
                      </a:pPr>
                      <a:r>
                        <a:rPr lang="en-US" sz="1350" b="0" i="1" dirty="0">
                          <a:solidFill>
                            <a:schemeClr val="bg2"/>
                          </a:solidFill>
                          <a:latin typeface="Georgia"/>
                        </a:rPr>
                        <a:t>If you delayed your moving plans because you were concerned about home prices dropping, the latest data reveals the worst is already over, and prices are appreciating nationally. Let’s connect so you know what's happening with home prices in our area.</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363643" y="604380"/>
            <a:ext cx="7042724" cy="2701252"/>
          </a:xfrm>
          <a:prstGeom prst="rect">
            <a:avLst/>
          </a:prstGeom>
        </p:spPr>
        <p:txBody>
          <a:bodyPr wrap="square" lIns="91440" tIns="45720" rIns="91440" bIns="45720" anchor="t">
            <a:spAutoFit/>
          </a:bodyPr>
          <a:lstStyle/>
          <a:p>
            <a:pPr>
              <a:lnSpc>
                <a:spcPct val="112000"/>
              </a:lnSpc>
              <a:spcAft>
                <a:spcPts val="1000"/>
              </a:spcAft>
            </a:pPr>
            <a:r>
              <a:rPr lang="en-US" sz="1250" dirty="0">
                <a:effectLst/>
                <a:ea typeface="Calibri" panose="020F0502020204030204" pitchFamily="34" charset="0"/>
                <a:cs typeface="Times New Roman" panose="02020603050405020304" pitchFamily="18" charset="0"/>
              </a:rPr>
              <a:t>Looking at this monthly view, we can see the past year in the housing market can be divided into two parts. In the first half of 2022, home prices were going up, and fast. However, starting in July, prices began to go down (</a:t>
            </a:r>
            <a:r>
              <a:rPr lang="en-US" sz="1250" i="1" dirty="0">
                <a:effectLst/>
                <a:ea typeface="Calibri" panose="020F0502020204030204" pitchFamily="34" charset="0"/>
                <a:cs typeface="Times New Roman" panose="02020603050405020304" pitchFamily="18" charset="0"/>
              </a:rPr>
              <a:t>shown in red in the graphs on the previous page</a:t>
            </a:r>
            <a:r>
              <a:rPr lang="en-US" sz="1250" dirty="0">
                <a:effectLst/>
                <a:ea typeface="Calibri" panose="020F0502020204030204" pitchFamily="34" charset="0"/>
                <a:cs typeface="Times New Roman" panose="02020603050405020304" pitchFamily="18" charset="0"/>
              </a:rPr>
              <a:t>). By around August or September, the trend started to stabilize. But, looking at the most recent data for early 2023, these graphs also show that prices are going up again.</a:t>
            </a:r>
          </a:p>
          <a:p>
            <a:pPr marL="0" marR="0">
              <a:lnSpc>
                <a:spcPct val="112000"/>
              </a:lnSpc>
              <a:spcBef>
                <a:spcPts val="0"/>
              </a:spcBef>
              <a:spcAft>
                <a:spcPts val="1000"/>
              </a:spcAft>
            </a:pPr>
            <a:r>
              <a:rPr lang="en-US" sz="1250" dirty="0">
                <a:effectLst/>
                <a:ea typeface="Calibri" panose="020F0502020204030204" pitchFamily="34" charset="0"/>
                <a:cs typeface="Times New Roman" panose="02020603050405020304" pitchFamily="18" charset="0"/>
              </a:rPr>
              <a:t>The fact that all three reports show prices have been going up for </a:t>
            </a:r>
            <a:r>
              <a:rPr lang="en-US" sz="1250" dirty="0">
                <a:ea typeface="Calibri" panose="020F0502020204030204" pitchFamily="34" charset="0"/>
                <a:cs typeface="Times New Roman" panose="02020603050405020304" pitchFamily="18" charset="0"/>
              </a:rPr>
              <a:t>five</a:t>
            </a:r>
            <a:r>
              <a:rPr lang="en-US" sz="1250" dirty="0">
                <a:effectLst/>
                <a:ea typeface="Calibri" panose="020F0502020204030204" pitchFamily="34" charset="0"/>
                <a:cs typeface="Times New Roman" panose="02020603050405020304" pitchFamily="18" charset="0"/>
              </a:rPr>
              <a:t> or more straight months is an encouraging sign for the housing market. The month-over-month data indicates a national shift is happening – </a:t>
            </a:r>
            <a:r>
              <a:rPr lang="en-US" sz="1250" b="1" dirty="0">
                <a:effectLst/>
                <a:ea typeface="Calibri" panose="020F0502020204030204" pitchFamily="34" charset="0"/>
                <a:cs typeface="Times New Roman" panose="02020603050405020304" pitchFamily="18" charset="0"/>
              </a:rPr>
              <a:t>home prices are rising again</a:t>
            </a:r>
            <a:r>
              <a:rPr lang="en-US" sz="1250" dirty="0">
                <a:effectLst/>
                <a:ea typeface="Calibri" panose="020F0502020204030204" pitchFamily="34" charset="0"/>
                <a:cs typeface="Times New Roman" panose="02020603050405020304" pitchFamily="18" charset="0"/>
              </a:rPr>
              <a:t>.</a:t>
            </a:r>
          </a:p>
          <a:p>
            <a:pPr>
              <a:lnSpc>
                <a:spcPct val="112000"/>
              </a:lnSpc>
              <a:spcAft>
                <a:spcPts val="1000"/>
              </a:spcAft>
            </a:pPr>
            <a:r>
              <a:rPr lang="en-US" sz="1250" dirty="0">
                <a:effectLst/>
                <a:ea typeface="Calibri" panose="020F0502020204030204" pitchFamily="34" charset="0"/>
                <a:cs typeface="Times New Roman" panose="02020603050405020304" pitchFamily="18" charset="0"/>
              </a:rPr>
              <a:t>Experts believe one of the reasons prices didn’t crash like some expected is because there aren’t enough available homes for the number of people who want to buy them. Even with today’s mortgage rates, there are more people looking to buy than there are homes available for sale.</a:t>
            </a:r>
          </a:p>
        </p:txBody>
      </p:sp>
      <p:sp>
        <p:nvSpPr>
          <p:cNvPr id="3" name="Rectangle 2">
            <a:extLst>
              <a:ext uri="{FF2B5EF4-FFF2-40B4-BE49-F238E27FC236}">
                <a16:creationId xmlns:a16="http://schemas.microsoft.com/office/drawing/2014/main" id="{2F3CD171-F7C2-6F42-14CE-0EDB4CA413A8}"/>
              </a:ext>
            </a:extLst>
          </p:cNvPr>
          <p:cNvSpPr/>
          <p:nvPr/>
        </p:nvSpPr>
        <p:spPr>
          <a:xfrm>
            <a:off x="4505093" y="4000503"/>
            <a:ext cx="2810107" cy="3519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457200" rIns="228600" bIns="228600" rtlCol="0" anchor="t" anchorCtr="0">
            <a:spAutoFit/>
          </a:bodyPr>
          <a:lstStyle/>
          <a:p>
            <a:pPr lvl="0">
              <a:lnSpc>
                <a:spcPct val="114000"/>
              </a:lnSpc>
              <a:spcAft>
                <a:spcPts val="1000"/>
              </a:spcAft>
            </a:pPr>
            <a:r>
              <a:rPr lang="en-US" sz="1500" b="1" i="1" dirty="0">
                <a:solidFill>
                  <a:srgbClr val="00AEEF"/>
                </a:solidFill>
                <a:latin typeface="Georgia" panose="02040502050405020303" pitchFamily="18" charset="0"/>
                <a:cs typeface="Geeza Pro" panose="02000400000000000000" pitchFamily="2" charset="-78"/>
              </a:rPr>
              <a:t>Here’s How</a:t>
            </a:r>
            <a:br>
              <a:rPr lang="en-US" sz="1500" b="1" i="1" dirty="0">
                <a:solidFill>
                  <a:srgbClr val="00AEEF"/>
                </a:solidFill>
                <a:latin typeface="Georgia" panose="02040502050405020303" pitchFamily="18" charset="0"/>
                <a:cs typeface="Geeza Pro" panose="02000400000000000000" pitchFamily="2" charset="-78"/>
              </a:rPr>
            </a:br>
            <a:r>
              <a:rPr lang="en-US" sz="1500" b="1" i="1" dirty="0">
                <a:solidFill>
                  <a:srgbClr val="00AEEF"/>
                </a:solidFill>
                <a:latin typeface="Georgia" panose="02040502050405020303" pitchFamily="18" charset="0"/>
                <a:cs typeface="Geeza Pro" panose="02000400000000000000" pitchFamily="2" charset="-78"/>
              </a:rPr>
              <a:t>This Affects You</a:t>
            </a:r>
            <a:endParaRPr lang="en-US" sz="1500" i="1" dirty="0">
              <a:solidFill>
                <a:srgbClr val="000000"/>
              </a:solidFill>
              <a:latin typeface="Georgia" panose="02040502050405020303" pitchFamily="18" charset="0"/>
              <a:cs typeface="Geeza Pro" panose="02000400000000000000" pitchFamily="2" charset="-78"/>
            </a:endParaRPr>
          </a:p>
          <a:p>
            <a:pPr marR="0" lvl="0">
              <a:lnSpc>
                <a:spcPct val="112000"/>
              </a:lnSpc>
              <a:spcBef>
                <a:spcPts val="0"/>
              </a:spcBef>
              <a:spcAft>
                <a:spcPts val="1000"/>
              </a:spcAft>
            </a:pPr>
            <a:r>
              <a:rPr lang="en-US" sz="1250" dirty="0">
                <a:solidFill>
                  <a:schemeClr val="tx1"/>
                </a:solidFill>
                <a:effectLst/>
                <a:ea typeface="Calibri" panose="020F0502020204030204" pitchFamily="34" charset="0"/>
                <a:cs typeface="Times New Roman" panose="02020603050405020304" pitchFamily="18" charset="0"/>
              </a:rPr>
              <a:t>If you’ve been waiting to sell your house because you were concerned about how changing home prices would affect its value, it might be a good idea to team up with a real estate agent to list your house. You don’t have to wait any longer because the latest data suggests things are turning in your favor.</a:t>
            </a:r>
            <a:endParaRPr lang="en-US" sz="1250" b="0" i="0" dirty="0">
              <a:solidFill>
                <a:schemeClr val="tx1"/>
              </a:solidFill>
              <a:effectLst/>
            </a:endParaRPr>
          </a:p>
        </p:txBody>
      </p:sp>
      <p:pic>
        <p:nvPicPr>
          <p:cNvPr id="4" name="Picture 3" descr="Icon&#10;&#10;Description automatically generated">
            <a:extLst>
              <a:ext uri="{FF2B5EF4-FFF2-40B4-BE49-F238E27FC236}">
                <a16:creationId xmlns:a16="http://schemas.microsoft.com/office/drawing/2014/main" id="{EE121B78-63D1-DF3B-A21B-EA06958EE7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0452" y="3726183"/>
            <a:ext cx="547727" cy="548640"/>
          </a:xfrm>
          <a:prstGeom prst="rect">
            <a:avLst/>
          </a:prstGeom>
        </p:spPr>
      </p:pic>
      <p:sp>
        <p:nvSpPr>
          <p:cNvPr id="5" name="TextBox 4">
            <a:extLst>
              <a:ext uri="{FF2B5EF4-FFF2-40B4-BE49-F238E27FC236}">
                <a16:creationId xmlns:a16="http://schemas.microsoft.com/office/drawing/2014/main" id="{933194DA-7514-C849-AEFC-7F98E7AA3374}"/>
              </a:ext>
            </a:extLst>
          </p:cNvPr>
          <p:cNvSpPr txBox="1"/>
          <p:nvPr/>
        </p:nvSpPr>
        <p:spPr>
          <a:xfrm>
            <a:off x="363644" y="3370947"/>
            <a:ext cx="3767486" cy="4553041"/>
          </a:xfrm>
          <a:prstGeom prst="rect">
            <a:avLst/>
          </a:prstGeom>
          <a:noFill/>
        </p:spPr>
        <p:txBody>
          <a:bodyPr wrap="square" rtlCol="0">
            <a:spAutoFit/>
          </a:bodyPr>
          <a:lstStyle/>
          <a:p>
            <a:pPr>
              <a:lnSpc>
                <a:spcPct val="112000"/>
              </a:lnSpc>
              <a:spcAft>
                <a:spcPts val="1000"/>
              </a:spcAft>
            </a:pPr>
            <a:r>
              <a:rPr lang="en-US" sz="1250" dirty="0">
                <a:effectLst/>
                <a:ea typeface="Calibri" panose="020F0502020204030204" pitchFamily="34" charset="0"/>
                <a:cs typeface="Times New Roman" panose="02020603050405020304" pitchFamily="18" charset="0"/>
              </a:rPr>
              <a:t>Mark Fleming, Chief Economist at </a:t>
            </a:r>
            <a:r>
              <a:rPr lang="en-US" sz="1250" i="1" dirty="0">
                <a:effectLst/>
                <a:ea typeface="Calibri" panose="020F0502020204030204" pitchFamily="34" charset="0"/>
                <a:cs typeface="Times New Roman" panose="02020603050405020304" pitchFamily="18" charset="0"/>
              </a:rPr>
              <a:t>First American</a:t>
            </a:r>
            <a:r>
              <a:rPr lang="en-US" sz="1250" dirty="0">
                <a:effectLst/>
                <a:ea typeface="Calibri" panose="020F0502020204030204" pitchFamily="34" charset="0"/>
                <a:cs typeface="Times New Roman" panose="02020603050405020304" pitchFamily="18" charset="0"/>
              </a:rPr>
              <a:t>, explains how more demand than supply keeps upward pressure on prices:</a:t>
            </a:r>
          </a:p>
          <a:p>
            <a:pPr marL="457200">
              <a:lnSpc>
                <a:spcPct val="112000"/>
              </a:lnSpc>
              <a:spcAft>
                <a:spcPts val="1000"/>
              </a:spcAft>
            </a:pPr>
            <a:r>
              <a:rPr lang="en-US" sz="1250" i="1" dirty="0">
                <a:solidFill>
                  <a:schemeClr val="bg2"/>
                </a:solidFill>
              </a:rPr>
              <a:t>“History has shown that higher rates may take the steam out of rising prices, but it </a:t>
            </a:r>
            <a:br>
              <a:rPr lang="en-US" sz="1250" i="1" dirty="0">
                <a:solidFill>
                  <a:schemeClr val="bg2"/>
                </a:solidFill>
              </a:rPr>
            </a:br>
            <a:r>
              <a:rPr lang="en-US" sz="1250" i="1" dirty="0">
                <a:solidFill>
                  <a:schemeClr val="bg2"/>
                </a:solidFill>
              </a:rPr>
              <a:t>doesn’t cause them to collapse entirely. This is especially true in today’s housing market, where the </a:t>
            </a:r>
            <a:r>
              <a:rPr lang="en-US" sz="1250" b="1" i="1" dirty="0">
                <a:solidFill>
                  <a:schemeClr val="bg2"/>
                </a:solidFill>
              </a:rPr>
              <a:t>demand for homes continues to outpace supply, keeping the pressure on house prices</a:t>
            </a:r>
            <a:r>
              <a:rPr lang="en-US" sz="1250" i="1" dirty="0">
                <a:solidFill>
                  <a:schemeClr val="bg2"/>
                </a:solidFill>
              </a:rPr>
              <a:t>.”</a:t>
            </a:r>
          </a:p>
          <a:p>
            <a:pPr>
              <a:lnSpc>
                <a:spcPct val="112000"/>
              </a:lnSpc>
              <a:spcAft>
                <a:spcPts val="1000"/>
              </a:spcAft>
            </a:pPr>
            <a:r>
              <a:rPr lang="en-US" sz="1250" dirty="0">
                <a:effectLst/>
                <a:ea typeface="Calibri" panose="020F0502020204030204" pitchFamily="34" charset="0"/>
                <a:cs typeface="Times New Roman" panose="02020603050405020304" pitchFamily="18" charset="0"/>
              </a:rPr>
              <a:t>Doug Duncan, Senior VP and Chief Economist </a:t>
            </a:r>
            <a:br>
              <a:rPr lang="en-US" sz="1250" dirty="0">
                <a:effectLst/>
                <a:ea typeface="Calibri" panose="020F0502020204030204" pitchFamily="34" charset="0"/>
                <a:cs typeface="Times New Roman" panose="02020603050405020304" pitchFamily="18" charset="0"/>
              </a:rPr>
            </a:br>
            <a:r>
              <a:rPr lang="en-US" sz="1250" dirty="0">
                <a:effectLst/>
                <a:ea typeface="Calibri" panose="020F0502020204030204" pitchFamily="34" charset="0"/>
                <a:cs typeface="Times New Roman" panose="02020603050405020304" pitchFamily="18" charset="0"/>
              </a:rPr>
              <a:t>at </a:t>
            </a:r>
            <a:r>
              <a:rPr lang="en-US" sz="1250" i="1" dirty="0">
                <a:effectLst/>
                <a:ea typeface="Calibri" panose="020F0502020204030204" pitchFamily="34" charset="0"/>
                <a:cs typeface="Times New Roman" panose="02020603050405020304" pitchFamily="18" charset="0"/>
              </a:rPr>
              <a:t>Fannie Mae</a:t>
            </a:r>
            <a:r>
              <a:rPr lang="en-US" sz="1250" dirty="0">
                <a:effectLst/>
                <a:ea typeface="Calibri" panose="020F0502020204030204" pitchFamily="34" charset="0"/>
                <a:cs typeface="Times New Roman" panose="02020603050405020304" pitchFamily="18" charset="0"/>
              </a:rPr>
              <a:t>, states home price growth </a:t>
            </a:r>
            <a:br>
              <a:rPr lang="en-US" sz="1250" dirty="0">
                <a:effectLst/>
                <a:ea typeface="Calibri" panose="020F0502020204030204" pitchFamily="34" charset="0"/>
                <a:cs typeface="Times New Roman" panose="02020603050405020304" pitchFamily="18" charset="0"/>
              </a:rPr>
            </a:br>
            <a:r>
              <a:rPr lang="en-US" sz="1250" dirty="0">
                <a:effectLst/>
                <a:ea typeface="Calibri" panose="020F0502020204030204" pitchFamily="34" charset="0"/>
                <a:cs typeface="Times New Roman" panose="02020603050405020304" pitchFamily="18" charset="0"/>
              </a:rPr>
              <a:t>is exceeding expectations thanks to that </a:t>
            </a:r>
            <a:br>
              <a:rPr lang="en-US" sz="1250" dirty="0">
                <a:effectLst/>
                <a:ea typeface="Calibri" panose="020F0502020204030204" pitchFamily="34" charset="0"/>
                <a:cs typeface="Times New Roman" panose="02020603050405020304" pitchFamily="18" charset="0"/>
              </a:rPr>
            </a:br>
            <a:r>
              <a:rPr lang="en-US" sz="1250" dirty="0">
                <a:effectLst/>
                <a:ea typeface="Calibri" panose="020F0502020204030204" pitchFamily="34" charset="0"/>
                <a:cs typeface="Times New Roman" panose="02020603050405020304" pitchFamily="18" charset="0"/>
              </a:rPr>
              <a:t>high demand:</a:t>
            </a:r>
          </a:p>
          <a:p>
            <a:pPr marL="457200">
              <a:lnSpc>
                <a:spcPct val="112000"/>
              </a:lnSpc>
              <a:spcAft>
                <a:spcPts val="1000"/>
              </a:spcAft>
            </a:pPr>
            <a:r>
              <a:rPr lang="en-US" sz="1250" i="1" dirty="0">
                <a:solidFill>
                  <a:schemeClr val="bg2"/>
                </a:solidFill>
              </a:rPr>
              <a:t>“. . . </a:t>
            </a:r>
            <a:r>
              <a:rPr lang="en-US" sz="1250" b="1" i="1" dirty="0">
                <a:solidFill>
                  <a:schemeClr val="bg2"/>
                </a:solidFill>
              </a:rPr>
              <a:t>housing prices continue to show stronger growth than what was </a:t>
            </a:r>
            <a:br>
              <a:rPr lang="en-US" sz="1250" b="1" i="1" dirty="0">
                <a:solidFill>
                  <a:schemeClr val="bg2"/>
                </a:solidFill>
              </a:rPr>
            </a:br>
            <a:r>
              <a:rPr lang="en-US" sz="1250" b="1" i="1" dirty="0">
                <a:solidFill>
                  <a:schemeClr val="bg2"/>
                </a:solidFill>
              </a:rPr>
              <a:t>previously expected</a:t>
            </a:r>
            <a:r>
              <a:rPr lang="en-US" sz="1250" i="1" dirty="0">
                <a:solidFill>
                  <a:schemeClr val="bg2"/>
                </a:solidFill>
              </a:rPr>
              <a:t> . . . Housing’s performance is a testimony to the strength of demographic-related demand . . .”</a:t>
            </a:r>
          </a:p>
        </p:txBody>
      </p:sp>
    </p:spTree>
    <p:extLst>
      <p:ext uri="{BB962C8B-B14F-4D97-AF65-F5344CB8AC3E}">
        <p14:creationId xmlns:p14="http://schemas.microsoft.com/office/powerpoint/2010/main" val="24743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A45464AD-BE8A-4FFC-1BDD-42D0D5A82F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5317152"/>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67269" y="9353166"/>
            <a:ext cx="884419" cy="685801"/>
          </a:xfrm>
        </p:spPr>
        <p:txBody>
          <a:bodyPr/>
          <a:lstStyle/>
          <a:p>
            <a:fld id="{D9C681BF-E0B0-FE40-97D6-3440D5EE15D9}" type="slidenum">
              <a:rPr lang="en-US" smtClean="0"/>
              <a:pPr/>
              <a:t>13</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199" y="5317151"/>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Making sure you set the right price for your house is crucial right now. If you're planning to sell your house this fall, it's essential to price it appropriately for today’s market.</a:t>
            </a:r>
          </a:p>
        </p:txBody>
      </p:sp>
      <p:sp>
        <p:nvSpPr>
          <p:cNvPr id="8" name="Rectangle 7">
            <a:extLst>
              <a:ext uri="{FF2B5EF4-FFF2-40B4-BE49-F238E27FC236}">
                <a16:creationId xmlns:a16="http://schemas.microsoft.com/office/drawing/2014/main" id="{CFC07FC6-668C-C347-A8F7-4099C75CB944}"/>
              </a:ext>
            </a:extLst>
          </p:cNvPr>
          <p:cNvSpPr/>
          <p:nvPr/>
        </p:nvSpPr>
        <p:spPr>
          <a:xfrm>
            <a:off x="-1" y="387060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Pricing Your House </a:t>
            </a:r>
            <a:br>
              <a:rPr lang="en-US" sz="3200" dirty="0">
                <a:solidFill>
                  <a:srgbClr val="FFFFFF"/>
                </a:solidFill>
              </a:rPr>
            </a:br>
            <a:r>
              <a:rPr lang="en-US" sz="3200" dirty="0">
                <a:solidFill>
                  <a:srgbClr val="FFFFFF"/>
                </a:solidFill>
              </a:rPr>
              <a:t>Right Still Matters Today</a:t>
            </a:r>
          </a:p>
        </p:txBody>
      </p:sp>
      <p:sp>
        <p:nvSpPr>
          <p:cNvPr id="15" name="Rectangle 14">
            <a:extLst>
              <a:ext uri="{FF2B5EF4-FFF2-40B4-BE49-F238E27FC236}">
                <a16:creationId xmlns:a16="http://schemas.microsoft.com/office/drawing/2014/main" id="{FAD105D8-B823-8646-8176-E44F76053486}"/>
              </a:ext>
            </a:extLst>
          </p:cNvPr>
          <p:cNvSpPr/>
          <p:nvPr/>
        </p:nvSpPr>
        <p:spPr>
          <a:xfrm>
            <a:off x="1058127" y="6644864"/>
            <a:ext cx="6380641" cy="2829557"/>
          </a:xfrm>
          <a:prstGeom prst="rect">
            <a:avLst/>
          </a:prstGeom>
        </p:spPr>
        <p:txBody>
          <a:bodyPr wrap="square" lIns="91440" tIns="45720" rIns="91440" bIns="45720" anchor="t">
            <a:spAutoFit/>
          </a:bodyPr>
          <a:lstStyle/>
          <a:p>
            <a:pPr>
              <a:lnSpc>
                <a:spcPct val="112000"/>
              </a:lnSpc>
              <a:spcAft>
                <a:spcPts val="1000"/>
              </a:spcAft>
            </a:pPr>
            <a:r>
              <a:rPr lang="en-US" sz="1250" b="0" i="0" dirty="0">
                <a:effectLst/>
              </a:rPr>
              <a:t>While this isn’t the frenzied market we saw over the past few years, homes that are priced right are still selling quickly and seeing multiple offers right now. Data from the </a:t>
            </a:r>
            <a:r>
              <a:rPr lang="en-US" sz="1250" b="0" i="1" dirty="0">
                <a:effectLst/>
              </a:rPr>
              <a:t>National Association of Realtors</a:t>
            </a:r>
            <a:r>
              <a:rPr lang="en-US" sz="1250" b="0" i="0" dirty="0">
                <a:effectLst/>
              </a:rPr>
              <a:t> (NAR) shows 74% of homes sold within a month and the average saw 3.0 offers in July. </a:t>
            </a:r>
            <a:endParaRPr lang="en-US" sz="1250" dirty="0"/>
          </a:p>
          <a:p>
            <a:pPr>
              <a:lnSpc>
                <a:spcPct val="112000"/>
              </a:lnSpc>
              <a:spcAft>
                <a:spcPts val="1000"/>
              </a:spcAft>
            </a:pPr>
            <a:r>
              <a:rPr lang="en-US" sz="1250" b="0" i="0" dirty="0">
                <a:effectLst/>
              </a:rPr>
              <a:t>To set yourself up to see advantages like these, you need to rely on an agent. Only an agent has the expertise needed to find the right asking price for your house. Here’s what’s at stake if that price isn’t accurate for today’s market value. </a:t>
            </a:r>
          </a:p>
          <a:p>
            <a:pPr>
              <a:lnSpc>
                <a:spcPct val="112000"/>
              </a:lnSpc>
              <a:spcAft>
                <a:spcPts val="1000"/>
              </a:spcAft>
            </a:pPr>
            <a:r>
              <a:rPr lang="en-US" sz="1250" b="1" dirty="0">
                <a:latin typeface="Arial" panose="020B0604020202020204" pitchFamily="34" charset="0"/>
                <a:cs typeface="Arial" panose="020B0604020202020204" pitchFamily="34" charset="0"/>
              </a:rPr>
              <a:t>The price you set for your house sends a message to potential buyers. </a:t>
            </a:r>
          </a:p>
          <a:p>
            <a:pPr>
              <a:lnSpc>
                <a:spcPct val="112000"/>
              </a:lnSpc>
              <a:spcAft>
                <a:spcPts val="1000"/>
              </a:spcAft>
            </a:pPr>
            <a:r>
              <a:rPr lang="en-US" sz="1250" b="1" i="0" dirty="0">
                <a:effectLst/>
              </a:rPr>
              <a:t>Price it too low </a:t>
            </a:r>
            <a:r>
              <a:rPr lang="en-US" sz="1250" b="0" i="0" dirty="0">
                <a:effectLst/>
              </a:rPr>
              <a:t>and you might raise questions about your home’s condition or lead buyers to assume something is wrong with it. Not to mention, if you undervalue your house, you could leave money on the table, which decreases your future buying power.</a:t>
            </a:r>
          </a:p>
        </p:txBody>
      </p:sp>
    </p:spTree>
    <p:extLst>
      <p:ext uri="{BB962C8B-B14F-4D97-AF65-F5344CB8AC3E}">
        <p14:creationId xmlns:p14="http://schemas.microsoft.com/office/powerpoint/2010/main" val="127207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912595750"/>
              </p:ext>
            </p:extLst>
          </p:nvPr>
        </p:nvGraphicFramePr>
        <p:xfrm>
          <a:off x="473825" y="8617693"/>
          <a:ext cx="6858000" cy="75490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7549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Pricing your house at market value is critical, so don’t rely on guesswork. Let’s connect to make sure your house is priced right for today’s market.</a:t>
                      </a:r>
                      <a:endParaRPr lang="en-US" dirty="0"/>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C21556AE-2DDF-8745-AF6A-575B8AFB937D}"/>
              </a:ext>
            </a:extLst>
          </p:cNvPr>
          <p:cNvSpPr txBox="1"/>
          <p:nvPr/>
        </p:nvSpPr>
        <p:spPr>
          <a:xfrm>
            <a:off x="1143000" y="361519"/>
            <a:ext cx="6172200" cy="1481419"/>
          </a:xfrm>
          <a:prstGeom prst="rect">
            <a:avLst/>
          </a:prstGeom>
          <a:noFill/>
        </p:spPr>
        <p:txBody>
          <a:bodyPr wrap="square" lIns="0" tIns="320040" rIns="0" bIns="0" numCol="1" spcCol="457200" rtlCol="0" anchor="t">
            <a:noAutofit/>
          </a:bodyPr>
          <a:lstStyle/>
          <a:p>
            <a:pPr algn="l" fontAlgn="base">
              <a:lnSpc>
                <a:spcPct val="112000"/>
              </a:lnSpc>
              <a:spcAft>
                <a:spcPts val="1000"/>
              </a:spcAft>
            </a:pPr>
            <a:r>
              <a:rPr lang="en-US" sz="1250" b="0" i="0" dirty="0">
                <a:effectLst/>
              </a:rPr>
              <a:t>On the other hand, </a:t>
            </a:r>
            <a:r>
              <a:rPr lang="en-US" sz="1250" b="1" i="0" dirty="0">
                <a:effectLst/>
              </a:rPr>
              <a:t>price it too high </a:t>
            </a:r>
            <a:r>
              <a:rPr lang="en-US" sz="1250" b="0" i="0" dirty="0">
                <a:effectLst/>
              </a:rPr>
              <a:t>and you run the risk of deterring buyers from ever touring it in the first place. When that happens, you may have to do a price drop to try to re-ignite interest in your house when it sits on the market for a while. Just be aware that a price drop can be seen as a red flag for some buyers who will wonder why the price was reduced and what that means about the home. </a:t>
            </a:r>
          </a:p>
          <a:p>
            <a:pPr algn="l" fontAlgn="base">
              <a:lnSpc>
                <a:spcPct val="112000"/>
              </a:lnSpc>
              <a:spcAft>
                <a:spcPts val="1000"/>
              </a:spcAft>
            </a:pPr>
            <a:r>
              <a:rPr lang="en-US" sz="1250" b="0" i="0" dirty="0">
                <a:effectLst/>
              </a:rPr>
              <a:t>A recent article from </a:t>
            </a:r>
            <a:r>
              <a:rPr lang="en-US" sz="1250" b="0" i="1" dirty="0">
                <a:effectLst/>
              </a:rPr>
              <a:t>NerdWallet</a:t>
            </a:r>
            <a:r>
              <a:rPr lang="en-US" sz="1250" b="0" i="0" dirty="0">
                <a:effectLst/>
              </a:rPr>
              <a:t> sums it up like this:</a:t>
            </a:r>
          </a:p>
          <a:p>
            <a:pPr marL="457200" fontAlgn="base">
              <a:lnSpc>
                <a:spcPct val="112000"/>
              </a:lnSpc>
              <a:spcAft>
                <a:spcPts val="1000"/>
              </a:spcAft>
            </a:pPr>
            <a:r>
              <a:rPr lang="en-US" sz="1250" i="1" dirty="0">
                <a:solidFill>
                  <a:schemeClr val="bg2"/>
                </a:solidFill>
              </a:rPr>
              <a:t>“</a:t>
            </a:r>
            <a:r>
              <a:rPr lang="en-US" sz="1250" b="1" i="1" dirty="0">
                <a:solidFill>
                  <a:schemeClr val="bg2"/>
                </a:solidFill>
              </a:rPr>
              <a:t>Your house’s market debut is your first chance to attract a buyer and it’s important to get the pricing right. </a:t>
            </a:r>
            <a:r>
              <a:rPr lang="en-US" sz="1250" i="1" dirty="0">
                <a:solidFill>
                  <a:schemeClr val="bg2"/>
                </a:solidFill>
              </a:rPr>
              <a:t>If your home is overpriced, you run the risk of buyers not seeing the listing. . . . But price your house too low and you could end up leaving some serious money on the table. A bargain-basement price could also turn some buyers away, as they may wonder if there are any underlying problems with the house.”</a:t>
            </a:r>
          </a:p>
          <a:p>
            <a:pPr fontAlgn="base">
              <a:lnSpc>
                <a:spcPct val="112000"/>
              </a:lnSpc>
              <a:spcAft>
                <a:spcPts val="1000"/>
              </a:spcAft>
            </a:pPr>
            <a:r>
              <a:rPr lang="en-US" sz="1250" b="1" i="0" dirty="0">
                <a:effectLst/>
              </a:rPr>
              <a:t>Think of pricing your home as a target. Your goal is to aim directly for the center – not too high, not too low, but right at market value. </a:t>
            </a:r>
          </a:p>
          <a:p>
            <a:pPr fontAlgn="base">
              <a:lnSpc>
                <a:spcPct val="112000"/>
              </a:lnSpc>
              <a:spcAft>
                <a:spcPts val="1000"/>
              </a:spcAft>
            </a:pPr>
            <a:r>
              <a:rPr lang="en-US" sz="1250" dirty="0">
                <a:cs typeface="Arial"/>
              </a:rPr>
              <a:t>Pricing your house fairly based on market conditions increases the chance you’ll have more buyers who are interested in purchasing it. That makes it more likely you’ll see multiple offers too. Plus, when homes are priced right, they still tend to sell quickly.</a:t>
            </a:r>
          </a:p>
          <a:p>
            <a:pPr fontAlgn="base">
              <a:lnSpc>
                <a:spcPct val="112000"/>
              </a:lnSpc>
              <a:spcAft>
                <a:spcPts val="1000"/>
              </a:spcAft>
            </a:pPr>
            <a:r>
              <a:rPr lang="en-US" sz="1250" dirty="0">
                <a:cs typeface="Arial"/>
              </a:rPr>
              <a:t>To get a high-level look into the potential downsides of over or underpricing your house and the perks that come with pricing it at market value, see the chart below:</a:t>
            </a:r>
          </a:p>
        </p:txBody>
      </p:sp>
      <p:pic>
        <p:nvPicPr>
          <p:cNvPr id="2050" name="Picture 2">
            <a:extLst>
              <a:ext uri="{FF2B5EF4-FFF2-40B4-BE49-F238E27FC236}">
                <a16:creationId xmlns:a16="http://schemas.microsoft.com/office/drawing/2014/main" id="{A9A6D9B9-22DE-9C5B-6BAB-7A401E8266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43434" y="5737331"/>
            <a:ext cx="6485531" cy="223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66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rubber boots in a room&#10;&#10;Description automatically generated">
            <a:extLst>
              <a:ext uri="{FF2B5EF4-FFF2-40B4-BE49-F238E27FC236}">
                <a16:creationId xmlns:a16="http://schemas.microsoft.com/office/drawing/2014/main" id="{06C2BAF9-3CFF-8694-E168-F92D5791C6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4524315"/>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Deciding whether it’s the right time </a:t>
            </a:r>
            <a:br>
              <a:rPr lang="en-US" sz="2400" i="1" dirty="0">
                <a:solidFill>
                  <a:schemeClr val="bg1"/>
                </a:solidFill>
                <a:latin typeface="Georgia"/>
              </a:rPr>
            </a:br>
            <a:r>
              <a:rPr lang="en-US" sz="2400" i="1" dirty="0">
                <a:solidFill>
                  <a:schemeClr val="bg1"/>
                </a:solidFill>
                <a:latin typeface="Georgia"/>
              </a:rPr>
              <a:t>to sell your home is a very personal decision. There are numerous important questions to consider, both financial and lifestyle-based, before putting your home on the market. . . . Your future plans </a:t>
            </a:r>
            <a:br>
              <a:rPr lang="en-US" sz="2400" i="1" dirty="0">
                <a:solidFill>
                  <a:schemeClr val="bg1"/>
                </a:solidFill>
                <a:latin typeface="Georgia"/>
              </a:rPr>
            </a:br>
            <a:r>
              <a:rPr lang="en-US" sz="2400" i="1" dirty="0">
                <a:solidFill>
                  <a:schemeClr val="bg1"/>
                </a:solidFill>
                <a:latin typeface="Georgia"/>
              </a:rPr>
              <a:t>and goals should be a significant part of the equation . . .</a:t>
            </a:r>
          </a:p>
          <a:p>
            <a:endParaRPr lang="en-US" sz="1600" i="1" dirty="0">
              <a:solidFill>
                <a:schemeClr val="bg1"/>
              </a:solidFill>
              <a:cs typeface="Arial"/>
            </a:endParaRPr>
          </a:p>
          <a:p>
            <a:pPr>
              <a:spcAft>
                <a:spcPts val="2000"/>
              </a:spcAft>
            </a:pPr>
            <a:r>
              <a:rPr lang="en-US" sz="1400" i="1" dirty="0">
                <a:solidFill>
                  <a:schemeClr val="bg1"/>
                </a:solidFill>
                <a:cs typeface="Arial"/>
              </a:rPr>
              <a:t>- Bankrate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14223"/>
            <a:ext cx="742082" cy="743154"/>
          </a:xfrm>
          <a:prstGeom prst="rect">
            <a:avLst/>
          </a:prstGeom>
        </p:spPr>
      </p:pic>
      <p:sp>
        <p:nvSpPr>
          <p:cNvPr id="4" name="Slide Number Placeholder 13">
            <a:extLst>
              <a:ext uri="{FF2B5EF4-FFF2-40B4-BE49-F238E27FC236}">
                <a16:creationId xmlns:a16="http://schemas.microsoft.com/office/drawing/2014/main" id="{702FF083-4696-948C-C193-F22157015F4C}"/>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293786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alking on a street&#10;&#10;Description automatically generated">
            <a:extLst>
              <a:ext uri="{FF2B5EF4-FFF2-40B4-BE49-F238E27FC236}">
                <a16:creationId xmlns:a16="http://schemas.microsoft.com/office/drawing/2014/main" id="{A134B0DE-4F76-CFFE-1EF4-DA18E5381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011047"/>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477671" y="3824835"/>
            <a:ext cx="6861496" cy="2405158"/>
          </a:xfrm>
          <a:prstGeom prst="rect">
            <a:avLst/>
          </a:prstGeom>
          <a:noFill/>
        </p:spPr>
        <p:txBody>
          <a:bodyPr wrap="square" lIns="0" tIns="320040" rIns="0" bIns="0" numCol="1" spcCol="457200" rtlCol="0" anchor="t">
            <a:noAutofit/>
          </a:bodyPr>
          <a:lstStyle/>
          <a:p>
            <a:pPr algn="l" fontAlgn="base">
              <a:lnSpc>
                <a:spcPct val="112000"/>
              </a:lnSpc>
              <a:spcAft>
                <a:spcPts val="1000"/>
              </a:spcAft>
            </a:pPr>
            <a:r>
              <a:rPr lang="en-US" sz="1250" dirty="0"/>
              <a:t>W</a:t>
            </a:r>
            <a:r>
              <a:rPr lang="en-US" sz="1250" b="0" i="0" dirty="0">
                <a:effectLst/>
              </a:rPr>
              <a:t>hile things like mortgage rates are a key part of your decision on what you’ll buy next, it’s important to not lose sight of the reason you want to make a change in the first place.</a:t>
            </a:r>
          </a:p>
          <a:p>
            <a:pPr algn="l" fontAlgn="base">
              <a:lnSpc>
                <a:spcPct val="112000"/>
              </a:lnSpc>
              <a:spcAft>
                <a:spcPts val="1000"/>
              </a:spcAft>
            </a:pPr>
            <a:r>
              <a:rPr lang="en-US" sz="1250" b="0" i="0" dirty="0">
                <a:effectLst/>
              </a:rPr>
              <a:t>It’s true mortgage rates have climbed from the record lows we saw in recent years, and that has an impact on affordability. With rates where they are right now, some homeowners are deciding they’ll wait to sell because they don’t want to move and have a higher mortgage rate on their next home. As Danielle Hale, Chief Economist at </a:t>
            </a:r>
            <a:r>
              <a:rPr lang="en-US" sz="1250" b="0" i="1" dirty="0">
                <a:effectLst/>
              </a:rPr>
              <a:t>Realtor.com</a:t>
            </a:r>
            <a:r>
              <a:rPr lang="en-US" sz="1250" b="0" i="0" dirty="0">
                <a:effectLst/>
              </a:rPr>
              <a:t>, explains:</a:t>
            </a:r>
          </a:p>
          <a:p>
            <a:pPr marL="468313" fontAlgn="base">
              <a:lnSpc>
                <a:spcPct val="112000"/>
              </a:lnSpc>
              <a:spcAft>
                <a:spcPts val="1000"/>
              </a:spcAft>
            </a:pPr>
            <a:r>
              <a:rPr lang="en-US" sz="1250" i="1" dirty="0">
                <a:solidFill>
                  <a:schemeClr val="bg2"/>
                </a:solidFill>
              </a:rPr>
              <a:t>“. . . homeowners who locked in a 30-year fixed rate in the 2-3% range don’t necessarily want to give that up in exchange for a rate in the 6-7% range.”</a:t>
            </a:r>
          </a:p>
          <a:p>
            <a:pPr fontAlgn="base">
              <a:lnSpc>
                <a:spcPct val="112000"/>
              </a:lnSpc>
              <a:spcAft>
                <a:spcPts val="1000"/>
              </a:spcAft>
            </a:pPr>
            <a:r>
              <a:rPr lang="en-US" sz="1250" b="1" i="0" dirty="0">
                <a:effectLst/>
              </a:rPr>
              <a:t>But your lifestyle and your changing needs should matter more.</a:t>
            </a:r>
            <a:r>
              <a:rPr lang="en-US" sz="1250" b="0" i="0" dirty="0">
                <a:effectLst/>
              </a:rPr>
              <a:t> Here are a few of the most common reasons people choose to sell today. Any one of these may be more important than keeping your current mortgage rate.</a:t>
            </a:r>
          </a:p>
          <a:p>
            <a:pPr fontAlgn="base">
              <a:lnSpc>
                <a:spcPct val="112000"/>
              </a:lnSpc>
              <a:spcAft>
                <a:spcPts val="1000"/>
              </a:spcAft>
            </a:pPr>
            <a:r>
              <a:rPr lang="en-US" sz="1250" b="0" i="0" dirty="0">
                <a:effectLst/>
              </a:rPr>
              <a:t>As Ali Wolf, Chief Economist at </a:t>
            </a:r>
            <a:r>
              <a:rPr lang="en-US" sz="1250" b="0" i="1" dirty="0">
                <a:effectLst/>
              </a:rPr>
              <a:t>Zonda</a:t>
            </a:r>
            <a:r>
              <a:rPr lang="en-US" sz="1250" b="0" i="0" dirty="0">
                <a:effectLst/>
              </a:rPr>
              <a:t>, says:</a:t>
            </a:r>
          </a:p>
          <a:p>
            <a:pPr marL="468313" fontAlgn="base">
              <a:lnSpc>
                <a:spcPct val="112000"/>
              </a:lnSpc>
              <a:spcAft>
                <a:spcPts val="1000"/>
              </a:spcAft>
            </a:pPr>
            <a:r>
              <a:rPr lang="en-US" sz="1250" i="1" dirty="0">
                <a:solidFill>
                  <a:schemeClr val="bg2"/>
                </a:solidFill>
              </a:rPr>
              <a:t>“First-time and move-up buyers are both active . . . </a:t>
            </a:r>
            <a:r>
              <a:rPr lang="en-US" sz="1250" b="1" i="1" dirty="0">
                <a:solidFill>
                  <a:schemeClr val="bg2"/>
                </a:solidFill>
              </a:rPr>
              <a:t>the latter driven by life </a:t>
            </a:r>
            <a:br>
              <a:rPr lang="en-US" sz="1250" b="1" i="1" dirty="0">
                <a:solidFill>
                  <a:schemeClr val="bg2"/>
                </a:solidFill>
              </a:rPr>
            </a:br>
            <a:r>
              <a:rPr lang="en-US" sz="1250" b="1" i="1" dirty="0">
                <a:solidFill>
                  <a:schemeClr val="bg2"/>
                </a:solidFill>
              </a:rPr>
              <a:t>changes. Divorce, marriage, new higher paid job, and existing home unsuitable </a:t>
            </a:r>
            <a:br>
              <a:rPr lang="en-US" sz="1250" b="1" i="1" dirty="0">
                <a:solidFill>
                  <a:schemeClr val="bg2"/>
                </a:solidFill>
              </a:rPr>
            </a:br>
            <a:r>
              <a:rPr lang="en-US" sz="1250" b="1" i="1" dirty="0">
                <a:solidFill>
                  <a:schemeClr val="bg2"/>
                </a:solidFill>
              </a:rPr>
              <a:t>all referenced</a:t>
            </a:r>
            <a:r>
              <a:rPr lang="en-US" sz="1250" i="1" dirty="0">
                <a:solidFill>
                  <a:schemeClr val="bg2"/>
                </a:solidFill>
              </a:rPr>
              <a:t>.”</a:t>
            </a:r>
            <a:endParaRPr lang="en-US" sz="1250" b="0" i="0" dirty="0">
              <a:effectLst/>
            </a:endParaRPr>
          </a:p>
          <a:p>
            <a:pPr fontAlgn="base">
              <a:lnSpc>
                <a:spcPct val="112000"/>
              </a:lnSpc>
              <a:spcAft>
                <a:spcPts val="1000"/>
              </a:spcAft>
            </a:pPr>
            <a:endParaRPr lang="en-US" sz="1250" b="0" i="0" dirty="0">
              <a:effectLs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16</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65314" y="3011047"/>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you’re thinking about selling your house right now, chances are it’s because something in your life has changed.</a:t>
            </a:r>
            <a:endParaRPr lang="en-US" sz="1500" i="1" dirty="0">
              <a:solidFill>
                <a:schemeClr val="bg2"/>
              </a:solidFill>
              <a:latin typeface="Georgia" panose="02040502050405020303" pitchFamily="18" charset="0"/>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083642"/>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4" name="Rectangle 3">
            <a:extLst>
              <a:ext uri="{FF2B5EF4-FFF2-40B4-BE49-F238E27FC236}">
                <a16:creationId xmlns:a16="http://schemas.microsoft.com/office/drawing/2014/main" id="{48208ABD-BF16-6867-7783-DB819DFD4547}"/>
              </a:ext>
            </a:extLst>
          </p:cNvPr>
          <p:cNvSpPr/>
          <p:nvPr/>
        </p:nvSpPr>
        <p:spPr>
          <a:xfrm>
            <a:off x="0" y="1564786"/>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Your Needs Matter More Than Today’s Mortgage Rates</a:t>
            </a:r>
          </a:p>
        </p:txBody>
      </p:sp>
      <p:sp>
        <p:nvSpPr>
          <p:cNvPr id="7" name="TextBox 6">
            <a:extLst>
              <a:ext uri="{FF2B5EF4-FFF2-40B4-BE49-F238E27FC236}">
                <a16:creationId xmlns:a16="http://schemas.microsoft.com/office/drawing/2014/main" id="{FA78F181-2BB4-A2A4-41C9-625C07B5C101}"/>
              </a:ext>
            </a:extLst>
          </p:cNvPr>
          <p:cNvSpPr txBox="1"/>
          <p:nvPr/>
        </p:nvSpPr>
        <p:spPr>
          <a:xfrm>
            <a:off x="457200" y="7856992"/>
            <a:ext cx="6861496" cy="2184720"/>
          </a:xfrm>
          <a:prstGeom prst="rect">
            <a:avLst/>
          </a:prstGeom>
          <a:noFill/>
        </p:spPr>
        <p:txBody>
          <a:bodyPr wrap="square" lIns="0" tIns="320040" rIns="0" bIns="0" numCol="2" spcCol="457200" rtlCol="0" anchor="t">
            <a:noAutofit/>
          </a:bodyPr>
          <a:lstStyle/>
          <a:p>
            <a:pPr fontAlgn="base">
              <a:lnSpc>
                <a:spcPct val="112000"/>
              </a:lnSpc>
              <a:spcAft>
                <a:spcPts val="1000"/>
              </a:spcAft>
            </a:pPr>
            <a:r>
              <a:rPr lang="en-US" sz="1400" b="1" dirty="0">
                <a:solidFill>
                  <a:srgbClr val="00B0F0"/>
                </a:solidFill>
                <a:latin typeface="Arial" panose="020B0604020202020204" pitchFamily="34" charset="0"/>
                <a:cs typeface="Arial" panose="020B0604020202020204" pitchFamily="34" charset="0"/>
              </a:rPr>
              <a:t>1.  Relocation</a:t>
            </a:r>
            <a:endParaRPr lang="en-US" sz="1400" b="0" i="0" dirty="0">
              <a:effectLst/>
            </a:endParaRPr>
          </a:p>
          <a:p>
            <a:pPr marL="0" marR="0">
              <a:lnSpc>
                <a:spcPct val="112000"/>
              </a:lnSpc>
              <a:spcBef>
                <a:spcPts val="0"/>
              </a:spcBef>
              <a:spcAft>
                <a:spcPts val="1000"/>
              </a:spcAft>
            </a:pPr>
            <a:r>
              <a:rPr lang="en-US" sz="1250" dirty="0"/>
              <a:t>T</a:t>
            </a:r>
            <a:r>
              <a:rPr lang="en-US" sz="1250" b="0" i="0" dirty="0">
                <a:effectLst/>
              </a:rPr>
              <a:t>hings that might motivate a move include changing jobs, a desire to be closer to loved ones, wanting to live in a dream location, or just looking for a change in scenery.</a:t>
            </a:r>
          </a:p>
          <a:p>
            <a:pPr marL="0" marR="0">
              <a:lnSpc>
                <a:spcPct val="112000"/>
              </a:lnSpc>
              <a:spcBef>
                <a:spcPts val="0"/>
              </a:spcBef>
              <a:spcAft>
                <a:spcPts val="1000"/>
              </a:spcAft>
            </a:pPr>
            <a:br>
              <a:rPr lang="en-US" sz="1250" dirty="0"/>
            </a:br>
            <a:br>
              <a:rPr lang="en-US" sz="1250" dirty="0"/>
            </a:br>
            <a:endParaRPr lang="en-US" sz="1250" dirty="0"/>
          </a:p>
          <a:p>
            <a:pPr marL="0" marR="0">
              <a:lnSpc>
                <a:spcPct val="112000"/>
              </a:lnSpc>
              <a:spcBef>
                <a:spcPts val="0"/>
              </a:spcBef>
              <a:spcAft>
                <a:spcPts val="1000"/>
              </a:spcAft>
            </a:pPr>
            <a:endParaRPr lang="en-US" sz="1250" dirty="0"/>
          </a:p>
          <a:p>
            <a:pPr marL="0" marR="0">
              <a:lnSpc>
                <a:spcPct val="112000"/>
              </a:lnSpc>
              <a:spcBef>
                <a:spcPts val="0"/>
              </a:spcBef>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 live in suburbia and just landed your dream job in NYC, you may be thinking about selling your current home and moving to the city for work. </a:t>
            </a:r>
            <a:endParaRPr lang="en-US" sz="1250" dirty="0">
              <a:latin typeface="Arial" panose="020B0604020202020204" pitchFamily="34" charset="0"/>
              <a:cs typeface="Arial" panose="020B0604020202020204" pitchFamily="34" charset="0"/>
            </a:endParaRPr>
          </a:p>
          <a:p>
            <a:pPr fontAlgn="base">
              <a:lnSpc>
                <a:spcPct val="112000"/>
              </a:lnSpc>
              <a:spcAft>
                <a:spcPts val="1000"/>
              </a:spcAft>
            </a:pPr>
            <a:endParaRPr lang="en-US" sz="1250" b="0" i="0" dirty="0">
              <a:effectLst/>
            </a:endParaRPr>
          </a:p>
          <a:p>
            <a:pPr fontAlgn="base">
              <a:lnSpc>
                <a:spcPct val="112000"/>
              </a:lnSpc>
              <a:spcAft>
                <a:spcPts val="1000"/>
              </a:spcAft>
            </a:pPr>
            <a:endParaRPr lang="en-US" sz="1250" b="0" i="0" dirty="0">
              <a:effectLst/>
            </a:endParaRPr>
          </a:p>
        </p:txBody>
      </p:sp>
    </p:spTree>
    <p:extLst>
      <p:ext uri="{BB962C8B-B14F-4D97-AF65-F5344CB8AC3E}">
        <p14:creationId xmlns:p14="http://schemas.microsoft.com/office/powerpoint/2010/main" val="3198469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4158923307"/>
              </p:ext>
            </p:extLst>
          </p:nvPr>
        </p:nvGraphicFramePr>
        <p:xfrm>
          <a:off x="473415" y="8445537"/>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ready to sell your house so you can make a move, let’s connect. That way you have an expert on your side to help you navigate the process and find a home that can deliver on what you’re looking for.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3" name="Rectangle 2">
            <a:extLst>
              <a:ext uri="{FF2B5EF4-FFF2-40B4-BE49-F238E27FC236}">
                <a16:creationId xmlns:a16="http://schemas.microsoft.com/office/drawing/2014/main" id="{CAEC8181-D6E3-8C21-860A-020E9CB60185}"/>
              </a:ext>
            </a:extLst>
          </p:cNvPr>
          <p:cNvSpPr/>
          <p:nvPr/>
        </p:nvSpPr>
        <p:spPr>
          <a:xfrm>
            <a:off x="367473" y="7612098"/>
            <a:ext cx="7262949" cy="509242"/>
          </a:xfrm>
          <a:prstGeom prst="rect">
            <a:avLst/>
          </a:prstGeom>
        </p:spPr>
        <p:txBody>
          <a:bodyPr wrap="square" lIns="91440" tIns="45720" rIns="91440" bIns="45720" anchor="t">
            <a:spAutoFit/>
          </a:bodyPr>
          <a:lstStyle/>
          <a:p>
            <a:pPr algn="l" fontAlgn="base">
              <a:lnSpc>
                <a:spcPct val="113000"/>
              </a:lnSpc>
              <a:spcAft>
                <a:spcPts val="1000"/>
              </a:spcAft>
            </a:pPr>
            <a:r>
              <a:rPr lang="en-US" sz="1250" b="1" i="0" dirty="0">
                <a:effectLst/>
              </a:rPr>
              <a:t>With higher mortgage rates, there are some affordability challenges right now – but your needs and your lifestyle matter too.</a:t>
            </a:r>
            <a:endParaRPr lang="en-US" sz="1250" b="1" i="1" dirty="0">
              <a:solidFill>
                <a:schemeClr val="bg2"/>
              </a:solidFill>
            </a:endParaRPr>
          </a:p>
        </p:txBody>
      </p:sp>
      <p:sp>
        <p:nvSpPr>
          <p:cNvPr id="2" name="Rectangle 1">
            <a:extLst>
              <a:ext uri="{FF2B5EF4-FFF2-40B4-BE49-F238E27FC236}">
                <a16:creationId xmlns:a16="http://schemas.microsoft.com/office/drawing/2014/main" id="{E920939B-8565-47C7-D561-10A49A876730}"/>
              </a:ext>
            </a:extLst>
          </p:cNvPr>
          <p:cNvSpPr/>
          <p:nvPr/>
        </p:nvSpPr>
        <p:spPr>
          <a:xfrm>
            <a:off x="367472" y="4482545"/>
            <a:ext cx="7262949" cy="1238481"/>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4.  Change in Relationship Status</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Divorce, separation, or marriage are other common reasons individuals sell to buy different homes.</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you’ve recently separated, it may be difficult to still live under one roof. Selling and downsizing may be better options.</a:t>
            </a:r>
          </a:p>
        </p:txBody>
      </p:sp>
      <p:sp>
        <p:nvSpPr>
          <p:cNvPr id="4" name="Rectangle 3">
            <a:extLst>
              <a:ext uri="{FF2B5EF4-FFF2-40B4-BE49-F238E27FC236}">
                <a16:creationId xmlns:a16="http://schemas.microsoft.com/office/drawing/2014/main" id="{4F2D7DE6-FDD1-35F1-53EC-C2105CEA0D6C}"/>
              </a:ext>
            </a:extLst>
          </p:cNvPr>
          <p:cNvSpPr/>
          <p:nvPr/>
        </p:nvSpPr>
        <p:spPr>
          <a:xfrm>
            <a:off x="367472" y="2425682"/>
            <a:ext cx="7262949" cy="2096023"/>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3.  Downsizing</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dirty="0">
                <a:latin typeface="Arial" panose="020B0604020202020204" pitchFamily="34" charset="0"/>
                <a:cs typeface="Arial" panose="020B0604020202020204" pitchFamily="34" charset="0"/>
              </a:rPr>
              <a:t>H</a:t>
            </a:r>
            <a:r>
              <a:rPr lang="en-US" sz="1250" b="0" dirty="0">
                <a:effectLst/>
                <a:latin typeface="Arial" panose="020B0604020202020204" pitchFamily="34" charset="0"/>
                <a:cs typeface="Arial" panose="020B0604020202020204" pitchFamily="34" charset="0"/>
              </a:rPr>
              <a:t>omeowners may also sell to reduce maintenance and costs. Or, they may sell because someone’s moved out of the home recently and there’s more space than needed. It could also be that they’ve recently retired or are ready for a change.</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you’ve just kicked off your retirement and you want to move to somewhere you can enjoy the warm </a:t>
            </a:r>
            <a:br>
              <a:rPr lang="en-US" sz="1250" dirty="0">
                <a:latin typeface="Arial" panose="020B0604020202020204" pitchFamily="34" charset="0"/>
                <a:cs typeface="Arial" panose="020B0604020202020204" pitchFamily="34" charset="0"/>
              </a:rPr>
            </a:br>
            <a:r>
              <a:rPr lang="en-US" sz="1250" b="0" dirty="0">
                <a:effectLst/>
                <a:latin typeface="Arial" panose="020B0604020202020204" pitchFamily="34" charset="0"/>
                <a:cs typeface="Arial" panose="020B0604020202020204" pitchFamily="34" charset="0"/>
              </a:rPr>
              <a:t>weather and have less house to maintain. Your new lifestyle may be better suited for </a:t>
            </a:r>
            <a:br>
              <a:rPr lang="en-US" sz="1250" b="0" dirty="0">
                <a:effectLst/>
                <a:latin typeface="Arial" panose="020B0604020202020204" pitchFamily="34" charset="0"/>
                <a:cs typeface="Arial" panose="020B0604020202020204" pitchFamily="34" charset="0"/>
              </a:rPr>
            </a:br>
            <a:r>
              <a:rPr lang="en-US" sz="1250" b="0" dirty="0">
                <a:effectLst/>
                <a:latin typeface="Arial" panose="020B0604020202020204" pitchFamily="34" charset="0"/>
                <a:cs typeface="Arial" panose="020B0604020202020204" pitchFamily="34" charset="0"/>
              </a:rPr>
              <a:t>a different home.</a:t>
            </a:r>
            <a:endParaRPr lang="en-US" sz="1250" b="1" dirty="0">
              <a:solidFill>
                <a:schemeClr val="bg2"/>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0FD544F-7040-BD44-4EEF-66D3595898E2}"/>
              </a:ext>
            </a:extLst>
          </p:cNvPr>
          <p:cNvSpPr/>
          <p:nvPr/>
        </p:nvSpPr>
        <p:spPr>
          <a:xfrm>
            <a:off x="367472" y="605930"/>
            <a:ext cx="7262949" cy="1679114"/>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2.  Upgrading</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Many homeowners sell to move up to a larger home. This is common when there’s a need for more room to entertain, a home office or gym, or additional bedrooms to accommodate a growing number of loved ones.</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you’re living in a condo and decide it’s time to seek out a home with more space, or if your household is growing, it </a:t>
            </a:r>
            <a:br>
              <a:rPr lang="en-US" sz="1250" b="0" dirty="0">
                <a:effectLst/>
                <a:latin typeface="Arial" panose="020B0604020202020204" pitchFamily="34" charset="0"/>
                <a:cs typeface="Arial" panose="020B0604020202020204" pitchFamily="34" charset="0"/>
              </a:rPr>
            </a:br>
            <a:r>
              <a:rPr lang="en-US" sz="1250" b="0" dirty="0">
                <a:effectLst/>
                <a:latin typeface="Arial" panose="020B0604020202020204" pitchFamily="34" charset="0"/>
                <a:cs typeface="Arial" panose="020B0604020202020204" pitchFamily="34" charset="0"/>
              </a:rPr>
              <a:t>may be time to find a home that better fits those needs.</a:t>
            </a:r>
          </a:p>
        </p:txBody>
      </p:sp>
      <p:sp>
        <p:nvSpPr>
          <p:cNvPr id="6" name="Rectangle 5">
            <a:extLst>
              <a:ext uri="{FF2B5EF4-FFF2-40B4-BE49-F238E27FC236}">
                <a16:creationId xmlns:a16="http://schemas.microsoft.com/office/drawing/2014/main" id="{F30BF2B5-FEEC-2910-D84D-6A3393728AF2}"/>
              </a:ext>
            </a:extLst>
          </p:cNvPr>
          <p:cNvSpPr/>
          <p:nvPr/>
        </p:nvSpPr>
        <p:spPr>
          <a:xfrm>
            <a:off x="367473" y="5864746"/>
            <a:ext cx="7262949" cy="1695529"/>
          </a:xfrm>
          <a:prstGeom prst="rect">
            <a:avLst/>
          </a:prstGeom>
        </p:spPr>
        <p:txBody>
          <a:bodyPr wrap="square" lIns="91440" tIns="45720" rIns="91440" bIns="45720" numCol="2" spcCol="457200" anchor="t">
            <a:spAutoFit/>
          </a:bodyPr>
          <a:lstStyle/>
          <a:p>
            <a:pPr algn="l"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5.  Health Concerns</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If a homeowner faces mobility challenges or health issues that require specific living arrangements or modifications, they might sell to find </a:t>
            </a:r>
            <a:r>
              <a:rPr lang="en-US" sz="1250" dirty="0">
                <a:latin typeface="Arial" panose="020B0604020202020204" pitchFamily="34" charset="0"/>
                <a:cs typeface="Arial" panose="020B0604020202020204" pitchFamily="34" charset="0"/>
              </a:rPr>
              <a:t>a home</a:t>
            </a:r>
            <a:r>
              <a:rPr lang="en-US" sz="1250" b="0" dirty="0">
                <a:effectLst/>
                <a:latin typeface="Arial" panose="020B0604020202020204" pitchFamily="34" charset="0"/>
                <a:cs typeface="Arial" panose="020B0604020202020204" pitchFamily="34" charset="0"/>
              </a:rPr>
              <a:t> that works better for them.</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you may be looking to sell your home and use the proceeds to help pay for a unit in an assisted-living facility.</a:t>
            </a:r>
          </a:p>
          <a:p>
            <a:pPr algn="l" fontAlgn="base">
              <a:lnSpc>
                <a:spcPct val="113000"/>
              </a:lnSpc>
              <a:spcAft>
                <a:spcPts val="1000"/>
              </a:spcAft>
            </a:pPr>
            <a:endParaRPr lang="en-US" sz="1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39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4FC05-5499-B214-C9D4-E7D161B98E8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on a ladder looking at his phone&#10;&#10;Description automatically generated">
            <a:extLst>
              <a:ext uri="{FF2B5EF4-FFF2-40B4-BE49-F238E27FC236}">
                <a16:creationId xmlns:a16="http://schemas.microsoft.com/office/drawing/2014/main" id="{3765B1BD-64DD-A636-FCC9-6CEF84229E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956279"/>
            <a:ext cx="6858000" cy="341632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solidFill>
                  <a:schemeClr val="bg1"/>
                </a:solidFill>
                <a:latin typeface="Georgia"/>
              </a:rPr>
              <a:t>Curb-appeal projects make the property look good as soon as prospective buyers arrive. While these projects may not add a considerable amount of monetary value, they will help your home sell faster—and you can do a lot of the work yourself to save money and time.</a:t>
            </a:r>
            <a:endParaRPr lang="en-US" sz="2000" i="1" dirty="0">
              <a:solidFill>
                <a:schemeClr val="bg1"/>
              </a:solidFill>
              <a:effectLst/>
              <a:latin typeface="Georgia"/>
            </a:endParaRPr>
          </a:p>
          <a:p>
            <a:endParaRPr lang="en-US" sz="1600" i="1" dirty="0">
              <a:solidFill>
                <a:schemeClr val="bg1"/>
              </a:solidFill>
              <a:cs typeface="Arial"/>
            </a:endParaRPr>
          </a:p>
          <a:p>
            <a:pPr>
              <a:spcAft>
                <a:spcPts val="2000"/>
              </a:spcAft>
            </a:pPr>
            <a:r>
              <a:rPr lang="en-US" sz="1400" i="1" dirty="0">
                <a:solidFill>
                  <a:schemeClr val="bg1"/>
                </a:solidFill>
                <a:latin typeface="Arial" panose="020B0604020202020204" pitchFamily="34" charset="0"/>
                <a:cs typeface="Arial" panose="020B0604020202020204" pitchFamily="34" charset="0"/>
              </a:rPr>
              <a:t>- </a:t>
            </a:r>
            <a:r>
              <a:rPr lang="en-US" sz="1400" i="1" dirty="0">
                <a:solidFill>
                  <a:schemeClr val="bg1"/>
                </a:solidFill>
                <a:effectLst/>
                <a:latin typeface="Arial" panose="020B0604020202020204" pitchFamily="34" charset="0"/>
                <a:cs typeface="Arial" panose="020B0604020202020204" pitchFamily="34" charset="0"/>
              </a:rPr>
              <a:t>Investopedia</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584693"/>
            <a:ext cx="742082" cy="743154"/>
          </a:xfrm>
          <a:prstGeom prst="rect">
            <a:avLst/>
          </a:prstGeom>
        </p:spPr>
      </p:pic>
      <p:sp>
        <p:nvSpPr>
          <p:cNvPr id="4" name="Slide Number Placeholder 13">
            <a:extLst>
              <a:ext uri="{FF2B5EF4-FFF2-40B4-BE49-F238E27FC236}">
                <a16:creationId xmlns:a16="http://schemas.microsoft.com/office/drawing/2014/main" id="{28A5CA7B-DEB4-B8DC-0D81-B1A51DF988D0}"/>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19</a:t>
            </a:fld>
            <a:endParaRPr lang="en-US" dirty="0"/>
          </a:p>
        </p:txBody>
      </p:sp>
    </p:spTree>
    <p:extLst>
      <p:ext uri="{BB962C8B-B14F-4D97-AF65-F5344CB8AC3E}">
        <p14:creationId xmlns:p14="http://schemas.microsoft.com/office/powerpoint/2010/main" val="49540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B483671-3C4B-FCED-8C34-0D2BA622B126}"/>
              </a:ext>
            </a:extLst>
          </p:cNvPr>
          <p:cNvSpPr txBox="1">
            <a:spLocks/>
          </p:cNvSpPr>
          <p:nvPr/>
        </p:nvSpPr>
        <p:spPr>
          <a:xfrm>
            <a:off x="3048002" y="-31531"/>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Should I Sell My House This Fall?</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Today’s Housing Inventory Is a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Sweet Spot for Sellers</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8	</a:t>
            </a:r>
            <a:r>
              <a:rPr lang="en-US" sz="1600" dirty="0">
                <a:ea typeface="Helvetica Neue" panose="02000503000000020004" pitchFamily="2" charset="0"/>
              </a:rPr>
              <a:t>Equity Is a Game Changer for Homeowners Looking To Sell</a:t>
            </a:r>
            <a:endParaRPr lang="en-US" sz="1600" b="1" dirty="0">
              <a:solidFill>
                <a:schemeClr val="tx2"/>
              </a:solidFill>
              <a:ea typeface="+mn-lt"/>
              <a:cs typeface="+mn-lt"/>
            </a:endParaRPr>
          </a:p>
          <a:p>
            <a:pPr marL="411480" indent="-411480" defTabSz="909619">
              <a:lnSpc>
                <a:spcPct val="113999"/>
              </a:lnSpc>
              <a:spcBef>
                <a:spcPts val="1500"/>
              </a:spcBef>
              <a:buNone/>
              <a:defRPr/>
            </a:pPr>
            <a:r>
              <a:rPr lang="en-US" sz="1600" b="1" dirty="0">
                <a:solidFill>
                  <a:schemeClr val="tx2"/>
                </a:solidFill>
                <a:ea typeface="+mn-lt"/>
                <a:cs typeface="+mn-lt"/>
              </a:rPr>
              <a:t>11</a:t>
            </a:r>
            <a:r>
              <a:rPr lang="en-US" sz="1600" dirty="0">
                <a:ea typeface="+mn-lt"/>
                <a:cs typeface="+mn-lt"/>
              </a:rPr>
              <a:t>   </a:t>
            </a:r>
            <a:r>
              <a:rPr lang="en-US" sz="1600" dirty="0">
                <a:ea typeface="Helvetica Neue" panose="02000503000000020004" pitchFamily="2" charset="0"/>
              </a:rPr>
              <a:t>Home Prices Are Rebounding</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13</a:t>
            </a:r>
            <a:r>
              <a:rPr lang="en-US" sz="1600" dirty="0">
                <a:ea typeface="Helvetica Neue" panose="02000503000000020004" pitchFamily="2" charset="0"/>
              </a:rPr>
              <a:t>	Pricing Your House Right </a:t>
            </a:r>
            <a:br>
              <a:rPr lang="en-US" sz="1600" dirty="0">
                <a:ea typeface="Helvetica Neue" panose="02000503000000020004" pitchFamily="2" charset="0"/>
              </a:rPr>
            </a:br>
            <a:r>
              <a:rPr lang="en-US" sz="1600" dirty="0">
                <a:ea typeface="Helvetica Neue" panose="02000503000000020004" pitchFamily="2" charset="0"/>
              </a:rPr>
              <a:t>Still Matters Today</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Your Needs Matter More Than </a:t>
            </a:r>
            <a:br>
              <a:rPr lang="en-US" sz="1600" dirty="0">
                <a:ea typeface="Helvetica Neue" panose="02000503000000020004" pitchFamily="2" charset="0"/>
              </a:rPr>
            </a:br>
            <a:r>
              <a:rPr lang="en-US" sz="1600" dirty="0">
                <a:ea typeface="Helvetica Neue" panose="02000503000000020004" pitchFamily="2" charset="0"/>
              </a:rPr>
              <a:t>Today’s Mortgage Rates</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A Checklist for Selling Your House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20	</a:t>
            </a:r>
            <a:r>
              <a:rPr lang="en-US" sz="1600" dirty="0">
                <a:ea typeface="Helvetica Neue" panose="02000503000000020004" pitchFamily="2" charset="0"/>
              </a:rPr>
              <a:t>How an Expert Can Change Everything When You Sell</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22	</a:t>
            </a:r>
            <a:r>
              <a:rPr lang="en-US" sz="1600" dirty="0">
                <a:ea typeface="Helvetica Neue" panose="02000503000000020004" pitchFamily="2" charset="0"/>
              </a:rPr>
              <a:t>Key Reasons To Hire a Real </a:t>
            </a:r>
            <a:br>
              <a:rPr lang="en-US" sz="1600" dirty="0">
                <a:ea typeface="Helvetica Neue" panose="02000503000000020004" pitchFamily="2" charset="0"/>
              </a:rPr>
            </a:br>
            <a:r>
              <a:rPr lang="en-US" sz="1600" dirty="0">
                <a:ea typeface="Helvetica Neue" panose="02000503000000020004" pitchFamily="2" charset="0"/>
              </a:rPr>
              <a:t>Estate </a:t>
            </a:r>
            <a:r>
              <a:rPr lang="en-US" sz="1600">
                <a:ea typeface="Helvetica Neue" panose="02000503000000020004" pitchFamily="2" charset="0"/>
              </a:rPr>
              <a:t>Agent When You Sell</a:t>
            </a:r>
            <a:endParaRPr lang="en-US" sz="1600" dirty="0">
              <a:ea typeface="Helvetica Neue" panose="02000503000000020004" pitchFamily="2" charset="0"/>
              <a:cs typeface="Arial"/>
            </a:endParaRPr>
          </a:p>
        </p:txBody>
      </p:sp>
      <p:pic>
        <p:nvPicPr>
          <p:cNvPr id="3" name="Picture 2" descr="A red door with a white frame&#10;&#10;Description automatically generated">
            <a:extLst>
              <a:ext uri="{FF2B5EF4-FFF2-40B4-BE49-F238E27FC236}">
                <a16:creationId xmlns:a16="http://schemas.microsoft.com/office/drawing/2014/main" id="{CBA3EC97-AF59-A409-5D17-0E9FC1BD24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1532"/>
            <a:ext cx="2578100" cy="10089931"/>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a couch&#10;&#10;Description automatically generated">
            <a:extLst>
              <a:ext uri="{FF2B5EF4-FFF2-40B4-BE49-F238E27FC236}">
                <a16:creationId xmlns:a16="http://schemas.microsoft.com/office/drawing/2014/main" id="{DCB4F8DA-0A32-0387-749E-F4A2285864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403532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62802" y="5350405"/>
            <a:ext cx="6852398" cy="5569789"/>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Marketing and Exposure</a:t>
            </a:r>
          </a:p>
          <a:p>
            <a:pPr>
              <a:lnSpc>
                <a:spcPct val="113000"/>
              </a:lnSpc>
              <a:spcAft>
                <a:spcPts val="1000"/>
              </a:spcAft>
            </a:pPr>
            <a:r>
              <a:rPr lang="en-US" sz="1250" b="0" i="0" dirty="0">
                <a:effectLst/>
              </a:rPr>
              <a:t>Effective marketing is a key piece of attracting qualified buyers to your property. Real estate agents have access to various marketing tools and platforms, including MLS listings, professional photography, virtual tours, and extensive professional networks. They can create a compelling listing that highlights your home’s best features and reaches a wider audience.</a:t>
            </a:r>
          </a:p>
          <a:p>
            <a:pPr marL="0" lvl="1">
              <a:lnSpc>
                <a:spcPct val="113000"/>
              </a:lnSpc>
              <a:spcAft>
                <a:spcPts val="1000"/>
              </a:spcAft>
            </a:pPr>
            <a:r>
              <a:rPr lang="en-US" sz="1250" b="0" i="0" dirty="0">
                <a:effectLst/>
              </a:rPr>
              <a:t>If you sell on your own, you may struggle to match the reach of agents, resulting in limited exposure and, ultimately, fewer potential buyers.</a:t>
            </a:r>
          </a:p>
          <a:p>
            <a:pPr marL="0" lvl="1">
              <a:lnSpc>
                <a:spcPct val="113000"/>
              </a:lnSpc>
              <a:spcAft>
                <a:spcPts val="1000"/>
              </a:spcAft>
            </a:pPr>
            <a:r>
              <a:rPr lang="en-US" sz="1500" b="1" dirty="0">
                <a:solidFill>
                  <a:schemeClr val="tx2"/>
                </a:solidFill>
              </a:rPr>
              <a:t>2.  Managing Liability and Legal Considerations</a:t>
            </a:r>
            <a:endParaRPr lang="en-US" sz="1500" b="1" dirty="0">
              <a:solidFill>
                <a:schemeClr val="tx2"/>
              </a:solidFill>
              <a:cs typeface="Arial"/>
            </a:endParaRPr>
          </a:p>
          <a:p>
            <a:pPr algn="l" fontAlgn="base">
              <a:lnSpc>
                <a:spcPct val="113000"/>
              </a:lnSpc>
              <a:spcAft>
                <a:spcPts val="1000"/>
              </a:spcAft>
            </a:pPr>
            <a:r>
              <a:rPr lang="en-US" sz="1250" b="0" i="0" dirty="0">
                <a:effectLst/>
              </a:rPr>
              <a:t>Today, more disclosures and regulations are mandatory when selling a house. And all the paperwork and legal aspects of selling a home can be a lot to manage. Selling a house without professional guidance exposes homeowners to potential liability risks and legal complications.</a:t>
            </a:r>
          </a:p>
          <a:p>
            <a:pPr algn="l" fontAlgn="base">
              <a:lnSpc>
                <a:spcPct val="113000"/>
              </a:lnSpc>
              <a:spcAft>
                <a:spcPts val="1000"/>
              </a:spcAft>
            </a:pPr>
            <a:r>
              <a:rPr lang="en-US" sz="1250" b="0" i="0" dirty="0">
                <a:effectLst/>
              </a:rPr>
              <a:t>Real estate agents are well-versed in the contracts, disclosures, and regulations necessary during a sale. Their expertise helps minimize the risk of errors or omissions that could lead to legal disputes or delays.</a:t>
            </a:r>
          </a:p>
        </p:txBody>
      </p:sp>
      <p:sp>
        <p:nvSpPr>
          <p:cNvPr id="3" name="TextBox 2">
            <a:extLst>
              <a:ext uri="{FF2B5EF4-FFF2-40B4-BE49-F238E27FC236}">
                <a16:creationId xmlns:a16="http://schemas.microsoft.com/office/drawing/2014/main" id="{DC6D895E-D872-A649-8D1F-2C10CFF35718}"/>
              </a:ext>
            </a:extLst>
          </p:cNvPr>
          <p:cNvSpPr txBox="1"/>
          <p:nvPr/>
        </p:nvSpPr>
        <p:spPr>
          <a:xfrm>
            <a:off x="469886" y="4035328"/>
            <a:ext cx="6858000" cy="14550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Selling your house without a real estate agent can be tough, as it involves challenges like preparing the home, setting the right price, and managing paperwork. A real estate agent's support can be invaluable, making the process smoother for you.</a:t>
            </a:r>
          </a:p>
        </p:txBody>
      </p:sp>
      <p:sp>
        <p:nvSpPr>
          <p:cNvPr id="9" name="Rectangle 8">
            <a:extLst>
              <a:ext uri="{FF2B5EF4-FFF2-40B4-BE49-F238E27FC236}">
                <a16:creationId xmlns:a16="http://schemas.microsoft.com/office/drawing/2014/main" id="{43C30354-74B6-414E-A158-69B16FB17EA3}"/>
              </a:ext>
            </a:extLst>
          </p:cNvPr>
          <p:cNvSpPr/>
          <p:nvPr/>
        </p:nvSpPr>
        <p:spPr>
          <a:xfrm>
            <a:off x="0" y="2588778"/>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an Expert Can Change Everything When You Sell</a:t>
            </a:r>
          </a:p>
        </p:txBody>
      </p:sp>
    </p:spTree>
    <p:extLst>
      <p:ext uri="{BB962C8B-B14F-4D97-AF65-F5344CB8AC3E}">
        <p14:creationId xmlns:p14="http://schemas.microsoft.com/office/powerpoint/2010/main" val="2189334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4709" y="319685"/>
            <a:ext cx="6857998" cy="7772399"/>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3.  Negotiations and Contracts</a:t>
            </a:r>
            <a:endParaRPr lang="en-US" sz="1250" dirty="0"/>
          </a:p>
          <a:p>
            <a:pPr algn="l" fontAlgn="base">
              <a:lnSpc>
                <a:spcPct val="113000"/>
              </a:lnSpc>
              <a:spcAft>
                <a:spcPts val="1000"/>
              </a:spcAft>
            </a:pPr>
            <a:r>
              <a:rPr lang="en-US" sz="1250" dirty="0"/>
              <a:t>Negotiating the terms of a home sale can be challenging, especially when emotions are involved. You may find it overwhelming to navigate these negotiations alone. Without an agent, you assume this responsibility on your own. This means you’ll have full accountability for working and negotiating with:</a:t>
            </a:r>
          </a:p>
          <a:p>
            <a:pPr marL="2301875" lvl="6">
              <a:lnSpc>
                <a:spcPct val="113000"/>
              </a:lnSpc>
              <a:spcAft>
                <a:spcPts val="1000"/>
              </a:spcAft>
            </a:pPr>
            <a:r>
              <a:rPr lang="en-US" sz="1250" b="1" dirty="0">
                <a:solidFill>
                  <a:schemeClr val="accent2"/>
                </a:solidFill>
              </a:rPr>
              <a:t>The buyer</a:t>
            </a:r>
            <a:r>
              <a:rPr lang="en-US" sz="1250" dirty="0"/>
              <a:t>, who wants the best deal possible.</a:t>
            </a:r>
          </a:p>
          <a:p>
            <a:pPr marL="2301875" lvl="6">
              <a:lnSpc>
                <a:spcPct val="113000"/>
              </a:lnSpc>
              <a:spcAft>
                <a:spcPts val="1000"/>
              </a:spcAft>
            </a:pPr>
            <a:r>
              <a:rPr lang="en-US" sz="1250" b="1" dirty="0">
                <a:solidFill>
                  <a:schemeClr val="accent2"/>
                </a:solidFill>
              </a:rPr>
              <a:t>The buyer’s agent</a:t>
            </a:r>
            <a:r>
              <a:rPr lang="en-US" sz="1250" dirty="0"/>
              <a:t>, who will use their expertise to advocate for the buyer.</a:t>
            </a:r>
          </a:p>
          <a:p>
            <a:pPr marL="2301875" lvl="6">
              <a:lnSpc>
                <a:spcPct val="113000"/>
              </a:lnSpc>
              <a:spcAft>
                <a:spcPts val="1000"/>
              </a:spcAft>
            </a:pPr>
            <a:r>
              <a:rPr lang="en-US" sz="1250" b="1" dirty="0">
                <a:solidFill>
                  <a:schemeClr val="accent2"/>
                </a:solidFill>
              </a:rPr>
              <a:t>The home inspection company</a:t>
            </a:r>
            <a:r>
              <a:rPr lang="en-US" sz="1250" dirty="0"/>
              <a:t>, who works for the buyer.</a:t>
            </a:r>
          </a:p>
          <a:p>
            <a:pPr marL="2301875" lvl="6">
              <a:lnSpc>
                <a:spcPct val="113000"/>
              </a:lnSpc>
              <a:spcAft>
                <a:spcPts val="1000"/>
              </a:spcAft>
            </a:pPr>
            <a:r>
              <a:rPr lang="en-US" sz="1250" b="1" dirty="0">
                <a:solidFill>
                  <a:schemeClr val="accent2"/>
                </a:solidFill>
              </a:rPr>
              <a:t>The home appraiser</a:t>
            </a:r>
            <a:r>
              <a:rPr lang="en-US" sz="1250" dirty="0"/>
              <a:t>, who assesses the property’s value to protect the lender.</a:t>
            </a:r>
          </a:p>
          <a:p>
            <a:pPr algn="l" fontAlgn="base">
              <a:lnSpc>
                <a:spcPct val="113000"/>
              </a:lnSpc>
              <a:spcAft>
                <a:spcPts val="1000"/>
              </a:spcAft>
            </a:pPr>
            <a:r>
              <a:rPr lang="en-US" sz="1250" b="0" i="0" dirty="0">
                <a:effectLst/>
              </a:rPr>
              <a:t>Rather than going toe-to-toe with all these parties alone, lean on an expert. Real estate agents skillfully negotiate on your behalf and ensure that your best interests are protected. They have experience in handling tough negotiations, counteroffers, and contingencies. When you sell your house yourself, you’ll need to be prepared to manage these vendors on your own.</a:t>
            </a:r>
          </a:p>
          <a:p>
            <a:pPr>
              <a:lnSpc>
                <a:spcPct val="113000"/>
              </a:lnSpc>
              <a:spcAft>
                <a:spcPts val="1000"/>
              </a:spcAft>
            </a:pPr>
            <a:r>
              <a:rPr lang="en-US" sz="1500" b="1" dirty="0">
                <a:solidFill>
                  <a:schemeClr val="tx2"/>
                </a:solidFill>
              </a:rPr>
              <a:t>4.  Pricing and Housing Market Knowledge</a:t>
            </a:r>
          </a:p>
          <a:p>
            <a:pPr>
              <a:lnSpc>
                <a:spcPct val="113000"/>
              </a:lnSpc>
              <a:spcAft>
                <a:spcPts val="1000"/>
              </a:spcAft>
            </a:pPr>
            <a:r>
              <a:rPr lang="en-US" sz="1250" b="0" i="0" dirty="0">
                <a:effectLst/>
              </a:rPr>
              <a:t>In today’s changing housing market, having a reliable, local real estate agent by your side is important to avoid mistakes during the selling process. As the </a:t>
            </a:r>
            <a:r>
              <a:rPr lang="en-US" sz="1250" i="1" dirty="0"/>
              <a:t>National Association of Realtors</a:t>
            </a:r>
            <a:r>
              <a:rPr lang="en-US" sz="1250" dirty="0"/>
              <a:t> (NAR), explains:</a:t>
            </a:r>
            <a:endParaRPr lang="en-US" sz="1250" b="0" i="0" dirty="0">
              <a:effectLst/>
            </a:endParaRPr>
          </a:p>
          <a:p>
            <a:pPr marL="457200">
              <a:lnSpc>
                <a:spcPct val="113000"/>
              </a:lnSpc>
              <a:spcAft>
                <a:spcPts val="1000"/>
              </a:spcAft>
            </a:pPr>
            <a:r>
              <a:rPr lang="en-US" sz="1250" i="1" dirty="0">
                <a:solidFill>
                  <a:schemeClr val="bg2"/>
                </a:solidFill>
              </a:rPr>
              <a:t>“</a:t>
            </a:r>
            <a:r>
              <a:rPr lang="en-US" sz="1250" b="1" i="1" dirty="0">
                <a:solidFill>
                  <a:schemeClr val="bg2"/>
                </a:solidFill>
              </a:rPr>
              <a:t>A knowledgeable real estate agent will know what's required in your market, helping you avoid delays and costly mistakes. </a:t>
            </a:r>
            <a:r>
              <a:rPr lang="en-US" sz="1250" i="1" dirty="0">
                <a:solidFill>
                  <a:schemeClr val="bg2"/>
                </a:solidFill>
              </a:rPr>
              <a:t>Also, there’s a lot of jargon involved in a real estate transaction; you want to work with a professional who can speak the language.”</a:t>
            </a:r>
            <a:endParaRPr lang="en-US" sz="1250" dirty="0">
              <a:solidFill>
                <a:schemeClr val="tx2"/>
              </a:solidFill>
              <a:cs typeface="Arial"/>
            </a:endParaRPr>
          </a:p>
          <a:p>
            <a:pPr>
              <a:lnSpc>
                <a:spcPct val="113000"/>
              </a:lnSpc>
              <a:spcAft>
                <a:spcPts val="1000"/>
              </a:spcAft>
            </a:pPr>
            <a:r>
              <a:rPr lang="en-US" sz="1250" b="0" i="0" dirty="0">
                <a:effectLst/>
              </a:rPr>
              <a:t>An expert real estate advisor knows about national and local trends. They can explain how these </a:t>
            </a:r>
            <a:r>
              <a:rPr lang="en-US" sz="1250" dirty="0"/>
              <a:t>trends affect you and help you make a decision based on trustworthy information.</a:t>
            </a:r>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853368704"/>
              </p:ext>
            </p:extLst>
          </p:nvPr>
        </p:nvGraphicFramePr>
        <p:xfrm>
          <a:off x="454762" y="8178583"/>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While selling a home on your own might seem appealing at first, the challenges that come with it can quickly become overwhelming. The expertise that a real estate agent brings to the table is vital for a successful sale. Instead of tackling it alone, make sure you have an expert on your side.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728" y="2074969"/>
            <a:ext cx="2058088" cy="1557261"/>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pic>
        <p:nvPicPr>
          <p:cNvPr id="3" name="Picture 2">
            <a:extLst>
              <a:ext uri="{FF2B5EF4-FFF2-40B4-BE49-F238E27FC236}">
                <a16:creationId xmlns:a16="http://schemas.microsoft.com/office/drawing/2014/main" id="{F9345145-5957-3D98-D9AF-A0C224D56B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tablet&#10;&#10;Description automatically generated">
            <a:extLst>
              <a:ext uri="{FF2B5EF4-FFF2-40B4-BE49-F238E27FC236}">
                <a16:creationId xmlns:a16="http://schemas.microsoft.com/office/drawing/2014/main" id="{291F7918-AAF0-E035-5AAD-E9976533C5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1"/>
            <a:ext cx="7772401" cy="10046043"/>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12357"/>
            <a:ext cx="7772400" cy="6021977"/>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397359"/>
            <a:ext cx="6858000" cy="2872581"/>
          </a:xfrm>
          <a:prstGeom prst="rect">
            <a:avLst/>
          </a:prstGeom>
          <a:noFill/>
        </p:spPr>
        <p:txBody>
          <a:bodyPr wrap="square" lIns="0" tIns="0" rIns="0" bIns="0" rtlCol="0" anchor="t">
            <a:spAutoFit/>
          </a:bodyPr>
          <a:lstStyle/>
          <a:p>
            <a:pPr>
              <a:spcAft>
                <a:spcPts val="2000"/>
              </a:spcAft>
            </a:pPr>
            <a:r>
              <a:rPr lang="en-US" sz="2600" i="1" dirty="0">
                <a:solidFill>
                  <a:schemeClr val="bg1"/>
                </a:solidFill>
                <a:latin typeface="Georgia"/>
              </a:rPr>
              <a:t>“A knowledgeable real estate agent will know what's required in your market, helping you avoid delays and costly mistakes. Also, there’s a lot of jargon involved in a real estate transaction; you want to work with a professional who can speak the language.”</a:t>
            </a:r>
          </a:p>
          <a:p>
            <a:pPr>
              <a:spcAft>
                <a:spcPts val="2000"/>
              </a:spcAft>
            </a:pPr>
            <a:r>
              <a:rPr lang="en-US" sz="1400" dirty="0">
                <a:solidFill>
                  <a:schemeClr val="bg1"/>
                </a:solidFill>
                <a:latin typeface="Arial"/>
                <a:cs typeface="Arial"/>
              </a:rPr>
              <a:t>- </a:t>
            </a:r>
            <a:r>
              <a:rPr lang="en-US" sz="1400" i="1" dirty="0">
                <a:solidFill>
                  <a:schemeClr val="bg1"/>
                </a:solidFill>
                <a:latin typeface="Arial"/>
                <a:cs typeface="Arial"/>
              </a:rPr>
              <a:t>National Association of Realtors</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813"/>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FALL</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2023</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We would love to talk with you about what you’ve read here and help you on the path to buying your new home. </a:t>
            </a:r>
            <a:r>
              <a:rPr lang="en-US" altLang="ja-JP" dirty="0">
                <a:latin typeface="Arial" panose="020B0604020202020204" pitchFamily="34" charset="0"/>
                <a:ea typeface="Helvetica Neue Light" panose="02000403000000020004" pitchFamily="2" charset="0"/>
                <a:cs typeface="Arial" panose="020B0604020202020204" pitchFamily="34" charset="0"/>
              </a:rPr>
              <a:t>Our</a:t>
            </a:r>
            <a:r>
              <a:rPr lang="en-US" altLang="ja-JP" sz="1800" dirty="0">
                <a:latin typeface="Arial" panose="020B0604020202020204" pitchFamily="34" charset="0"/>
                <a:ea typeface="Helvetica Neue Light" panose="02000403000000020004" pitchFamily="2" charset="0"/>
                <a:cs typeface="Arial" panose="020B0604020202020204" pitchFamily="34" charset="0"/>
              </a:rPr>
              <a:t> contact information is below, and we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grpSp>
        <p:nvGrpSpPr>
          <p:cNvPr id="13" name="Group 12">
            <a:extLst>
              <a:ext uri="{FF2B5EF4-FFF2-40B4-BE49-F238E27FC236}">
                <a16:creationId xmlns:a16="http://schemas.microsoft.com/office/drawing/2014/main" id="{E69544D2-91F5-E747-9E19-3881BA6E26E2}"/>
              </a:ext>
            </a:extLst>
          </p:cNvPr>
          <p:cNvGrpSpPr/>
          <p:nvPr/>
        </p:nvGrpSpPr>
        <p:grpSpPr>
          <a:xfrm>
            <a:off x="469617" y="6855775"/>
            <a:ext cx="2063478" cy="1235090"/>
            <a:chOff x="5233064" y="8444898"/>
            <a:chExt cx="2063478" cy="1235090"/>
          </a:xfrm>
        </p:grpSpPr>
        <p:sp>
          <p:nvSpPr>
            <p:cNvPr id="15" name="Rectangle 14">
              <a:extLst>
                <a:ext uri="{FF2B5EF4-FFF2-40B4-BE49-F238E27FC236}">
                  <a16:creationId xmlns:a16="http://schemas.microsoft.com/office/drawing/2014/main" id="{145826CB-2017-A749-A58B-B0B7F61DD066}"/>
                </a:ext>
              </a:extLst>
            </p:cNvPr>
            <p:cNvSpPr/>
            <p:nvPr/>
          </p:nvSpPr>
          <p:spPr>
            <a:xfrm>
              <a:off x="5233064" y="8444898"/>
              <a:ext cx="2063478" cy="1235090"/>
            </a:xfrm>
            <a:prstGeom prst="rect">
              <a:avLst/>
            </a:prstGeom>
            <a:solidFill>
              <a:srgbClr val="BC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C81E4D6-81A2-3A4C-AEC6-9A0199B523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96204" y="8750648"/>
              <a:ext cx="1337198" cy="621952"/>
            </a:xfrm>
            <a:prstGeom prst="rect">
              <a:avLst/>
            </a:prstGeom>
            <a:ln w="38100">
              <a:noFill/>
            </a:ln>
          </p:spPr>
        </p:pic>
      </p:gr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9" name="Picture 18">
            <a:extLst>
              <a:ext uri="{FF2B5EF4-FFF2-40B4-BE49-F238E27FC236}">
                <a16:creationId xmlns:a16="http://schemas.microsoft.com/office/drawing/2014/main" id="{2B5169A1-3BB9-2242-B116-59B1B5F3759E}"/>
              </a:ext>
            </a:extLst>
          </p:cNvPr>
          <p:cNvPicPr>
            <a:picLocks noChangeAspect="1"/>
          </p:cNvPicPr>
          <p:nvPr/>
        </p:nvPicPr>
        <p:blipFill>
          <a:blip r:embed="rId6"/>
          <a:srcRect/>
          <a:stretch/>
        </p:blipFill>
        <p:spPr>
          <a:xfrm>
            <a:off x="4681111" y="1524000"/>
            <a:ext cx="2634087" cy="2608912"/>
          </a:xfrm>
          <a:prstGeom prst="rect">
            <a:avLst/>
          </a:prstGeom>
          <a:ln w="38100">
            <a:noFill/>
          </a:ln>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62AB1B-1519-3933-40D0-1F9E47A98CF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78890" y="9467959"/>
            <a:ext cx="476264" cy="521702"/>
          </a:xfrm>
          <a:prstGeom prst="rect">
            <a:avLst/>
          </a:prstGeom>
        </p:spPr>
      </p:pic>
      <p:pic>
        <p:nvPicPr>
          <p:cNvPr id="4" name="Picture 3">
            <a:extLst>
              <a:ext uri="{FF2B5EF4-FFF2-40B4-BE49-F238E27FC236}">
                <a16:creationId xmlns:a16="http://schemas.microsoft.com/office/drawing/2014/main" id="{4EC8E802-E529-3D00-6EB8-6B103B258FBC}"/>
              </a:ext>
            </a:extLst>
          </p:cNvPr>
          <p:cNvPicPr>
            <a:picLocks noChangeAspect="1"/>
          </p:cNvPicPr>
          <p:nvPr/>
        </p:nvPicPr>
        <p:blipFill>
          <a:blip r:embed="rId8"/>
          <a:stretch>
            <a:fillRect/>
          </a:stretch>
        </p:blipFill>
        <p:spPr>
          <a:xfrm>
            <a:off x="108368" y="6855774"/>
            <a:ext cx="2627853" cy="1235091"/>
          </a:xfrm>
          <a:prstGeom prst="rect">
            <a:avLst/>
          </a:prstGeom>
        </p:spPr>
      </p:pic>
      <p:sp>
        <p:nvSpPr>
          <p:cNvPr id="5" name="object 5">
            <a:extLst>
              <a:ext uri="{FF2B5EF4-FFF2-40B4-BE49-F238E27FC236}">
                <a16:creationId xmlns:a16="http://schemas.microsoft.com/office/drawing/2014/main" id="{A3777AE4-7FCF-5FA5-0539-5D9F8F109EF3}"/>
              </a:ext>
            </a:extLst>
          </p:cNvPr>
          <p:cNvSpPr txBox="1"/>
          <p:nvPr/>
        </p:nvSpPr>
        <p:spPr>
          <a:xfrm>
            <a:off x="2935689" y="6830375"/>
            <a:ext cx="4836711" cy="2605842"/>
          </a:xfrm>
          <a:prstGeom prst="rect">
            <a:avLst/>
          </a:prstGeom>
        </p:spPr>
        <p:txBody>
          <a:bodyPr vert="horz" wrap="square" lIns="0" tIns="0" rIns="0" bIns="0" rtlCol="0">
            <a:spAutoFit/>
          </a:bodyPr>
          <a:lstStyle/>
          <a:p>
            <a:pPr>
              <a:spcBef>
                <a:spcPct val="0"/>
              </a:spcBef>
              <a:spcAft>
                <a:spcPts val="500"/>
              </a:spcAft>
            </a:pPr>
            <a:r>
              <a:rPr lang="en-US" alt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Northwest Atlanta Properties </a:t>
            </a:r>
          </a:p>
          <a:p>
            <a:pPr>
              <a:spcBef>
                <a:spcPct val="0"/>
              </a:spcBef>
              <a:spcAft>
                <a:spcPts val="500"/>
              </a:spcAft>
            </a:pPr>
            <a:r>
              <a:rPr lang="en-US" alt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Real Estate Sales &amp; Property Management</a:t>
            </a:r>
          </a:p>
          <a:p>
            <a:pPr>
              <a:spcBef>
                <a:spcPct val="0"/>
              </a:spcBef>
              <a:spcAft>
                <a:spcPts val="500"/>
              </a:spcAft>
            </a:pP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(678) 477-4857 </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(Donna) </a:t>
            </a: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(678)232-0927</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 (Mike)</a:t>
            </a:r>
          </a:p>
          <a:p>
            <a:pPr>
              <a:spcBef>
                <a:spcPct val="0"/>
              </a:spcBef>
              <a:spcAft>
                <a:spcPts val="500"/>
              </a:spcAft>
            </a:pP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(770) 845-4149 </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(Jon) </a:t>
            </a: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(770)695-1120</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 (Matt)</a:t>
            </a:r>
          </a:p>
          <a:p>
            <a:pPr>
              <a:spcBef>
                <a:spcPct val="0"/>
              </a:spcBef>
              <a:spcAft>
                <a:spcPts val="500"/>
              </a:spcAft>
            </a:pP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(770) 726-1454 </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(Office)</a:t>
            </a:r>
          </a:p>
          <a:p>
            <a:pPr>
              <a:spcBef>
                <a:spcPct val="0"/>
              </a:spcBef>
              <a:spcAft>
                <a:spcPts val="500"/>
              </a:spcAft>
            </a:pPr>
            <a:r>
              <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rPr>
              <a:t>info@nwatlp.com</a:t>
            </a:r>
          </a:p>
          <a:p>
            <a:pPr>
              <a:spcBef>
                <a:spcPct val="0"/>
              </a:spcBef>
              <a:spcAft>
                <a:spcPts val="500"/>
              </a:spcAft>
            </a:pPr>
            <a:r>
              <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hlinkClick r:id="rId9"/>
              </a:rPr>
              <a:t>www.northwestatlantaproperties.com</a:t>
            </a:r>
            <a:endPar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endParaRPr>
          </a:p>
          <a:p>
            <a:pPr>
              <a:spcBef>
                <a:spcPct val="0"/>
              </a:spcBef>
              <a:spcAft>
                <a:spcPts val="500"/>
              </a:spcAft>
            </a:pPr>
            <a:r>
              <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rPr>
              <a:t>3380 </a:t>
            </a:r>
            <a:r>
              <a:rPr lang="en-US" altLang="en-US" sz="1500" dirty="0" err="1">
                <a:solidFill>
                  <a:schemeClr val="tx2"/>
                </a:solidFill>
                <a:latin typeface="Arial" panose="020B0604020202020204" pitchFamily="34" charset="0"/>
                <a:ea typeface="Helvetica Neue" panose="02000503000000020004" pitchFamily="2" charset="0"/>
                <a:cs typeface="Arial" panose="020B0604020202020204" pitchFamily="34" charset="0"/>
              </a:rPr>
              <a:t>Trickum</a:t>
            </a:r>
            <a:r>
              <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rPr>
              <a:t> Road, 1300/100, Woodstock, GA 30188</a:t>
            </a:r>
          </a:p>
          <a:p>
            <a:pPr>
              <a:spcBef>
                <a:spcPct val="0"/>
              </a:spcBef>
              <a:buNone/>
            </a:pPr>
            <a:endParaRPr lang="en-US" altLang="en-US" sz="160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window sill holding a red mug&#10;&#10;Description automatically generated">
            <a:extLst>
              <a:ext uri="{FF2B5EF4-FFF2-40B4-BE49-F238E27FC236}">
                <a16:creationId xmlns:a16="http://schemas.microsoft.com/office/drawing/2014/main" id="{483FCD1C-0EF2-F916-04C6-44996FBAEC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10291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043590"/>
            <a:ext cx="6273800" cy="926910"/>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Should I Wait To Sell My House?</a:t>
            </a:r>
          </a:p>
          <a:p>
            <a:pPr>
              <a:lnSpc>
                <a:spcPct val="113000"/>
              </a:lnSpc>
              <a:spcAft>
                <a:spcPts val="1000"/>
              </a:spcAft>
            </a:pPr>
            <a:r>
              <a:rPr lang="en-US" sz="1250" dirty="0"/>
              <a:t>The supply of homes for sale is still low, so we’re still in a seller’s market today (</a:t>
            </a:r>
            <a:r>
              <a:rPr lang="en-US" sz="1250" i="1" dirty="0"/>
              <a:t>see graph below</a:t>
            </a:r>
            <a:r>
              <a:rPr lang="en-US" sz="1250" dirty="0"/>
              <a:t>). Selling while inventory is this low means if you price your house right, it’s likely to be in high demand. The graph below puts today’s inventory into perspective.</a:t>
            </a:r>
          </a:p>
        </p:txBody>
      </p:sp>
      <p:sp>
        <p:nvSpPr>
          <p:cNvPr id="3" name="TextBox 2">
            <a:extLst>
              <a:ext uri="{FF2B5EF4-FFF2-40B4-BE49-F238E27FC236}">
                <a16:creationId xmlns:a16="http://schemas.microsoft.com/office/drawing/2014/main" id="{DC6D895E-D872-A649-8D1F-2C10CFF35718}"/>
              </a:ext>
            </a:extLst>
          </p:cNvPr>
          <p:cNvSpPr txBox="1"/>
          <p:nvPr/>
        </p:nvSpPr>
        <p:spPr>
          <a:xfrm>
            <a:off x="461125" y="3055926"/>
            <a:ext cx="6854485" cy="1342215"/>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tx1">
                    <a:lumMod val="50000"/>
                    <a:lumOff val="50000"/>
                  </a:schemeClr>
                </a:solidFill>
                <a:latin typeface="Georgia"/>
              </a:rPr>
              <a:t>With everything happening in the housing market recently, you might have some questions about selling your house. Here are a few things you might be wondering, and the answers to help you make a confident decision.</a:t>
            </a:r>
            <a:endParaRPr lang="en-US" sz="1500" i="1" dirty="0">
              <a:solidFill>
                <a:schemeClr val="bg2"/>
              </a:solidFill>
              <a:latin typeface="Georgia"/>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2148811"/>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Should I Sell My House This Fall?</a:t>
            </a:r>
            <a:endParaRPr lang="en-US" sz="3200" dirty="0">
              <a:solidFill>
                <a:srgbClr val="FFFFFF"/>
              </a:solidFill>
              <a:cs typeface="Arial"/>
            </a:endParaRPr>
          </a:p>
        </p:txBody>
      </p:sp>
      <p:grpSp>
        <p:nvGrpSpPr>
          <p:cNvPr id="12" name="Group 11">
            <a:extLst>
              <a:ext uri="{FF2B5EF4-FFF2-40B4-BE49-F238E27FC236}">
                <a16:creationId xmlns:a16="http://schemas.microsoft.com/office/drawing/2014/main" id="{6C3ABA66-74CA-C367-8C7A-2C3353CDA8D6}"/>
              </a:ext>
            </a:extLst>
          </p:cNvPr>
          <p:cNvGrpSpPr/>
          <p:nvPr/>
        </p:nvGrpSpPr>
        <p:grpSpPr>
          <a:xfrm>
            <a:off x="457200" y="5667365"/>
            <a:ext cx="6875987" cy="3730993"/>
            <a:chOff x="465307" y="6601521"/>
            <a:chExt cx="6875987" cy="3016415"/>
          </a:xfrm>
        </p:grpSpPr>
        <p:grpSp>
          <p:nvGrpSpPr>
            <p:cNvPr id="16" name="Group 15">
              <a:extLst>
                <a:ext uri="{FF2B5EF4-FFF2-40B4-BE49-F238E27FC236}">
                  <a16:creationId xmlns:a16="http://schemas.microsoft.com/office/drawing/2014/main" id="{D2E178CE-FD5F-006A-9CA8-9CAAAF89241A}"/>
                </a:ext>
              </a:extLst>
            </p:cNvPr>
            <p:cNvGrpSpPr/>
            <p:nvPr/>
          </p:nvGrpSpPr>
          <p:grpSpPr>
            <a:xfrm>
              <a:off x="465307" y="6601521"/>
              <a:ext cx="6841785" cy="2999678"/>
              <a:chOff x="381907" y="1377345"/>
              <a:chExt cx="6841785" cy="1888140"/>
            </a:xfrm>
          </p:grpSpPr>
          <p:sp>
            <p:nvSpPr>
              <p:cNvPr id="18" name="Rectangle 17">
                <a:extLst>
                  <a:ext uri="{FF2B5EF4-FFF2-40B4-BE49-F238E27FC236}">
                    <a16:creationId xmlns:a16="http://schemas.microsoft.com/office/drawing/2014/main" id="{3A45D7F1-E68F-27C9-2B87-CC1DDC8C3111}"/>
                  </a:ext>
                </a:extLst>
              </p:cNvPr>
              <p:cNvSpPr/>
              <p:nvPr/>
            </p:nvSpPr>
            <p:spPr>
              <a:xfrm>
                <a:off x="381907" y="1377345"/>
                <a:ext cx="6841785" cy="188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9" name="TextBox 18">
                <a:extLst>
                  <a:ext uri="{FF2B5EF4-FFF2-40B4-BE49-F238E27FC236}">
                    <a16:creationId xmlns:a16="http://schemas.microsoft.com/office/drawing/2014/main" id="{73B0AB86-F61B-7564-E0EB-B5056F6451A3}"/>
                  </a:ext>
                </a:extLst>
              </p:cNvPr>
              <p:cNvSpPr txBox="1"/>
              <p:nvPr/>
            </p:nvSpPr>
            <p:spPr>
              <a:xfrm>
                <a:off x="534625" y="1438078"/>
                <a:ext cx="6536347" cy="117469"/>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Months’ Inventory of Homes for Sale</a:t>
                </a:r>
              </a:p>
            </p:txBody>
          </p:sp>
        </p:grpSp>
        <p:sp>
          <p:nvSpPr>
            <p:cNvPr id="17" name="TextBox 16">
              <a:extLst>
                <a:ext uri="{FF2B5EF4-FFF2-40B4-BE49-F238E27FC236}">
                  <a16:creationId xmlns:a16="http://schemas.microsoft.com/office/drawing/2014/main" id="{EC6B3EA1-B960-69DB-8CAA-FE97BEDE2173}"/>
                </a:ext>
              </a:extLst>
            </p:cNvPr>
            <p:cNvSpPr txBox="1"/>
            <p:nvPr/>
          </p:nvSpPr>
          <p:spPr>
            <a:xfrm>
              <a:off x="6369553" y="9364020"/>
              <a:ext cx="971741" cy="253916"/>
            </a:xfrm>
            <a:prstGeom prst="rect">
              <a:avLst/>
            </a:prstGeom>
            <a:noFill/>
          </p:spPr>
          <p:txBody>
            <a:bodyPr wrap="none" rtlCol="0">
              <a:spAutoFit/>
            </a:bodyPr>
            <a:lstStyle/>
            <a:p>
              <a:pPr algn="r"/>
              <a:r>
                <a:rPr lang="en-US" sz="1050" dirty="0">
                  <a:solidFill>
                    <a:schemeClr val="bg2">
                      <a:lumMod val="60000"/>
                      <a:lumOff val="40000"/>
                    </a:schemeClr>
                  </a:solidFill>
                </a:rPr>
                <a:t>Source: NAR</a:t>
              </a:r>
            </a:p>
          </p:txBody>
        </p:sp>
      </p:grpSp>
      <p:grpSp>
        <p:nvGrpSpPr>
          <p:cNvPr id="20" name="Group 19">
            <a:extLst>
              <a:ext uri="{FF2B5EF4-FFF2-40B4-BE49-F238E27FC236}">
                <a16:creationId xmlns:a16="http://schemas.microsoft.com/office/drawing/2014/main" id="{D6C51D62-EFC2-6571-C84C-8FE79D9AF660}"/>
              </a:ext>
            </a:extLst>
          </p:cNvPr>
          <p:cNvGrpSpPr/>
          <p:nvPr/>
        </p:nvGrpSpPr>
        <p:grpSpPr>
          <a:xfrm>
            <a:off x="689336" y="6091170"/>
            <a:ext cx="6393728" cy="2976297"/>
            <a:chOff x="461955" y="6277009"/>
            <a:chExt cx="6393728" cy="2976297"/>
          </a:xfrm>
        </p:grpSpPr>
        <p:sp>
          <p:nvSpPr>
            <p:cNvPr id="21" name="Rectangle 20">
              <a:extLst>
                <a:ext uri="{FF2B5EF4-FFF2-40B4-BE49-F238E27FC236}">
                  <a16:creationId xmlns:a16="http://schemas.microsoft.com/office/drawing/2014/main" id="{044E72C9-4F44-0CF8-F336-D003A197A7AA}"/>
                </a:ext>
              </a:extLst>
            </p:cNvPr>
            <p:cNvSpPr/>
            <p:nvPr/>
          </p:nvSpPr>
          <p:spPr>
            <a:xfrm>
              <a:off x="768167" y="7875754"/>
              <a:ext cx="6083372" cy="12972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9710E484-1391-3428-1DE7-E5A19EC03829}"/>
                </a:ext>
              </a:extLst>
            </p:cNvPr>
            <p:cNvSpPr/>
            <p:nvPr/>
          </p:nvSpPr>
          <p:spPr>
            <a:xfrm>
              <a:off x="788501" y="7598754"/>
              <a:ext cx="6067182" cy="277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7593107-FD63-4756-FF22-C42CB12335D6}"/>
                </a:ext>
              </a:extLst>
            </p:cNvPr>
            <p:cNvSpPr/>
            <p:nvPr/>
          </p:nvSpPr>
          <p:spPr>
            <a:xfrm>
              <a:off x="771102" y="6370284"/>
              <a:ext cx="6083371" cy="1279614"/>
            </a:xfrm>
            <a:prstGeom prst="rect">
              <a:avLst/>
            </a:prstGeom>
            <a:solidFill>
              <a:srgbClr val="5B7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D5D8">
                    <a:lumMod val="25000"/>
                  </a:srgbClr>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FB7AF151-9483-4665-19B1-A72BD4918065}"/>
                </a:ext>
              </a:extLst>
            </p:cNvPr>
            <p:cNvSpPr txBox="1"/>
            <p:nvPr/>
          </p:nvSpPr>
          <p:spPr>
            <a:xfrm>
              <a:off x="3491342" y="7609786"/>
              <a:ext cx="3354458"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Neutral Market </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(6-7 Months)</a:t>
              </a:r>
            </a:p>
          </p:txBody>
        </p:sp>
        <p:sp>
          <p:nvSpPr>
            <p:cNvPr id="25" name="TextBox 24">
              <a:extLst>
                <a:ext uri="{FF2B5EF4-FFF2-40B4-BE49-F238E27FC236}">
                  <a16:creationId xmlns:a16="http://schemas.microsoft.com/office/drawing/2014/main" id="{D2BE0858-7CA6-70D8-2E23-1F23973D8D66}"/>
                </a:ext>
              </a:extLst>
            </p:cNvPr>
            <p:cNvSpPr txBox="1"/>
            <p:nvPr/>
          </p:nvSpPr>
          <p:spPr>
            <a:xfrm>
              <a:off x="5392212" y="8173790"/>
              <a:ext cx="133818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Seller’s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Market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(&lt; 6 Months)</a:t>
              </a:r>
            </a:p>
          </p:txBody>
        </p:sp>
        <p:sp>
          <p:nvSpPr>
            <p:cNvPr id="26" name="TextBox 25">
              <a:extLst>
                <a:ext uri="{FF2B5EF4-FFF2-40B4-BE49-F238E27FC236}">
                  <a16:creationId xmlns:a16="http://schemas.microsoft.com/office/drawing/2014/main" id="{4A169B42-CDAF-8122-0F30-985BDB72C74B}"/>
                </a:ext>
              </a:extLst>
            </p:cNvPr>
            <p:cNvSpPr txBox="1"/>
            <p:nvPr/>
          </p:nvSpPr>
          <p:spPr>
            <a:xfrm>
              <a:off x="5392212" y="6617233"/>
              <a:ext cx="133818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Buyer’s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Market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(&gt; 7 Months)</a:t>
              </a:r>
            </a:p>
          </p:txBody>
        </p:sp>
        <p:sp>
          <p:nvSpPr>
            <p:cNvPr id="27" name="TextBox 26">
              <a:extLst>
                <a:ext uri="{FF2B5EF4-FFF2-40B4-BE49-F238E27FC236}">
                  <a16:creationId xmlns:a16="http://schemas.microsoft.com/office/drawing/2014/main" id="{8CFAACCA-B85A-8CD6-18F4-B16309A8D47B}"/>
                </a:ext>
              </a:extLst>
            </p:cNvPr>
            <p:cNvSpPr txBox="1"/>
            <p:nvPr/>
          </p:nvSpPr>
          <p:spPr>
            <a:xfrm>
              <a:off x="4611315" y="8143419"/>
              <a:ext cx="5940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Today</a:t>
              </a:r>
            </a:p>
          </p:txBody>
        </p:sp>
        <p:sp>
          <p:nvSpPr>
            <p:cNvPr id="28" name="TextBox 27">
              <a:extLst>
                <a:ext uri="{FF2B5EF4-FFF2-40B4-BE49-F238E27FC236}">
                  <a16:creationId xmlns:a16="http://schemas.microsoft.com/office/drawing/2014/main" id="{80414DF5-E18C-601C-7285-40E326A5C82C}"/>
                </a:ext>
              </a:extLst>
            </p:cNvPr>
            <p:cNvSpPr txBox="1"/>
            <p:nvPr/>
          </p:nvSpPr>
          <p:spPr>
            <a:xfrm>
              <a:off x="1688708" y="706057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2007</a:t>
              </a:r>
            </a:p>
          </p:txBody>
        </p:sp>
        <p:sp>
          <p:nvSpPr>
            <p:cNvPr id="45" name="TextBox 44">
              <a:extLst>
                <a:ext uri="{FF2B5EF4-FFF2-40B4-BE49-F238E27FC236}">
                  <a16:creationId xmlns:a16="http://schemas.microsoft.com/office/drawing/2014/main" id="{6C28EBC3-71C7-C0E1-DB0A-3C2A0FFA3AF3}"/>
                </a:ext>
              </a:extLst>
            </p:cNvPr>
            <p:cNvSpPr txBox="1"/>
            <p:nvPr/>
          </p:nvSpPr>
          <p:spPr>
            <a:xfrm>
              <a:off x="1640790" y="73192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2006</a:t>
              </a:r>
            </a:p>
          </p:txBody>
        </p:sp>
        <p:sp>
          <p:nvSpPr>
            <p:cNvPr id="46" name="TextBox 45">
              <a:extLst>
                <a:ext uri="{FF2B5EF4-FFF2-40B4-BE49-F238E27FC236}">
                  <a16:creationId xmlns:a16="http://schemas.microsoft.com/office/drawing/2014/main" id="{1BD72291-1555-7893-F133-AEC06E350F90}"/>
                </a:ext>
              </a:extLst>
            </p:cNvPr>
            <p:cNvSpPr txBox="1"/>
            <p:nvPr/>
          </p:nvSpPr>
          <p:spPr>
            <a:xfrm>
              <a:off x="2065098" y="656603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2008</a:t>
              </a:r>
            </a:p>
          </p:txBody>
        </p:sp>
        <p:sp>
          <p:nvSpPr>
            <p:cNvPr id="47" name="TextBox 46">
              <a:extLst>
                <a:ext uri="{FF2B5EF4-FFF2-40B4-BE49-F238E27FC236}">
                  <a16:creationId xmlns:a16="http://schemas.microsoft.com/office/drawing/2014/main" id="{32830CDC-1FFB-F4FC-ECDD-1D338ED84311}"/>
                </a:ext>
              </a:extLst>
            </p:cNvPr>
            <p:cNvSpPr txBox="1"/>
            <p:nvPr/>
          </p:nvSpPr>
          <p:spPr>
            <a:xfrm>
              <a:off x="2473024" y="637403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2010</a:t>
              </a:r>
            </a:p>
          </p:txBody>
        </p:sp>
        <p:graphicFrame>
          <p:nvGraphicFramePr>
            <p:cNvPr id="48" name="Chart 47">
              <a:extLst>
                <a:ext uri="{FF2B5EF4-FFF2-40B4-BE49-F238E27FC236}">
                  <a16:creationId xmlns:a16="http://schemas.microsoft.com/office/drawing/2014/main" id="{12DF07A1-7F1A-DA06-79AC-11D612D9DA5E}"/>
                </a:ext>
              </a:extLst>
            </p:cNvPr>
            <p:cNvGraphicFramePr/>
            <p:nvPr>
              <p:extLst>
                <p:ext uri="{D42A27DB-BD31-4B8C-83A1-F6EECF244321}">
                  <p14:modId xmlns:p14="http://schemas.microsoft.com/office/powerpoint/2010/main" val="469781011"/>
                </p:ext>
              </p:extLst>
            </p:nvPr>
          </p:nvGraphicFramePr>
          <p:xfrm>
            <a:off x="461955" y="6277009"/>
            <a:ext cx="4385793" cy="2976297"/>
          </p:xfrm>
          <a:graphic>
            <a:graphicData uri="http://schemas.openxmlformats.org/drawingml/2006/chart">
              <c:chart xmlns:c="http://schemas.openxmlformats.org/drawingml/2006/chart" xmlns:r="http://schemas.openxmlformats.org/officeDocument/2006/relationships" r:id="rId4"/>
            </a:graphicData>
          </a:graphic>
        </p:graphicFrame>
        <p:sp>
          <p:nvSpPr>
            <p:cNvPr id="49" name="TextBox 48">
              <a:extLst>
                <a:ext uri="{FF2B5EF4-FFF2-40B4-BE49-F238E27FC236}">
                  <a16:creationId xmlns:a16="http://schemas.microsoft.com/office/drawing/2014/main" id="{278282F3-CC7E-0F08-8F95-1A044823546C}"/>
                </a:ext>
              </a:extLst>
            </p:cNvPr>
            <p:cNvSpPr txBox="1"/>
            <p:nvPr/>
          </p:nvSpPr>
          <p:spPr>
            <a:xfrm>
              <a:off x="715316" y="8266123"/>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1999</a:t>
              </a:r>
            </a:p>
          </p:txBody>
        </p:sp>
      </p:gr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1292163633"/>
              </p:ext>
            </p:extLst>
          </p:nvPr>
        </p:nvGraphicFramePr>
        <p:xfrm>
          <a:off x="472190" y="8658760"/>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considering selling your house this fall, let’s talk so you have the expert advice and insights you need to make the best decision.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1077533" y="4762538"/>
            <a:ext cx="6313868" cy="3539302"/>
          </a:xfrm>
          <a:prstGeom prst="rect">
            <a:avLst/>
          </a:prstGeom>
        </p:spPr>
        <p:txBody>
          <a:bodyPr wrap="square" lIns="91440" tIns="45720" rIns="91440" bIns="45720" anchor="t">
            <a:spAutoFit/>
          </a:bodyPr>
          <a:lstStyle/>
          <a:p>
            <a:pPr>
              <a:lnSpc>
                <a:spcPct val="113000"/>
              </a:lnSpc>
              <a:spcAft>
                <a:spcPts val="1000"/>
              </a:spcAft>
            </a:pPr>
            <a:r>
              <a:rPr lang="en-US" sz="1500" b="1" dirty="0">
                <a:solidFill>
                  <a:schemeClr val="tx2"/>
                </a:solidFill>
              </a:rPr>
              <a:t>2.  Are There Still Buyers Looking for Homes?</a:t>
            </a:r>
          </a:p>
          <a:p>
            <a:pPr>
              <a:lnSpc>
                <a:spcPct val="113000"/>
              </a:lnSpc>
              <a:spcAft>
                <a:spcPts val="1000"/>
              </a:spcAft>
            </a:pPr>
            <a:r>
              <a:rPr lang="en-US" sz="1250" dirty="0"/>
              <a:t>If you’re thinking of selling your house but are concerned people aren’t buying homes in today’s market, you should know that there are still many active, interested buyers out there. According to Mike Simonsen, President at </a:t>
            </a:r>
            <a:r>
              <a:rPr lang="en-US" sz="1250" i="1" dirty="0"/>
              <a:t>Altos Research</a:t>
            </a:r>
            <a:r>
              <a:rPr lang="en-US" sz="1250" dirty="0"/>
              <a:t>: </a:t>
            </a:r>
          </a:p>
          <a:p>
            <a:pPr>
              <a:lnSpc>
                <a:spcPct val="113000"/>
              </a:lnSpc>
              <a:spcAft>
                <a:spcPts val="1000"/>
              </a:spcAft>
            </a:pPr>
            <a:r>
              <a:rPr lang="en-US" sz="1250" i="1" dirty="0">
                <a:solidFill>
                  <a:schemeClr val="tx1">
                    <a:lumMod val="50000"/>
                    <a:lumOff val="50000"/>
                  </a:schemeClr>
                </a:solidFill>
              </a:rPr>
              <a:t>	“Demand has exceeded the available supply of homes . . .”</a:t>
            </a:r>
          </a:p>
          <a:p>
            <a:pPr>
              <a:lnSpc>
                <a:spcPct val="113000"/>
              </a:lnSpc>
              <a:spcAft>
                <a:spcPts val="1000"/>
              </a:spcAft>
            </a:pPr>
            <a:r>
              <a:rPr lang="en-US" sz="1250" dirty="0"/>
              <a:t>With more buyers than homes today, your house may be just what they’re looking for.</a:t>
            </a:r>
          </a:p>
          <a:p>
            <a:pPr>
              <a:lnSpc>
                <a:spcPct val="113000"/>
              </a:lnSpc>
              <a:spcAft>
                <a:spcPts val="1000"/>
              </a:spcAft>
            </a:pPr>
            <a:r>
              <a:rPr lang="en-US" sz="1500" b="1" dirty="0">
                <a:solidFill>
                  <a:schemeClr val="tx2"/>
                </a:solidFill>
              </a:rPr>
              <a:t>3.  Will I Still Get a Good Price for My House?</a:t>
            </a:r>
          </a:p>
          <a:p>
            <a:pPr>
              <a:lnSpc>
                <a:spcPct val="113000"/>
              </a:lnSpc>
              <a:spcAft>
                <a:spcPts val="1000"/>
              </a:spcAft>
            </a:pPr>
            <a:r>
              <a:rPr lang="en-US" sz="1250" dirty="0"/>
              <a:t>Recent data shows home prices have bottomed out and are now on the rise again in much of the country. And while prices vary by market, experts project they’ll rise and return to more normal levels of appreciation – around 4% per year – after 2023. </a:t>
            </a:r>
          </a:p>
          <a:p>
            <a:pPr>
              <a:lnSpc>
                <a:spcPct val="113000"/>
              </a:lnSpc>
              <a:spcAft>
                <a:spcPts val="1000"/>
              </a:spcAft>
            </a:pPr>
            <a:r>
              <a:rPr lang="en-US" sz="1250" dirty="0"/>
              <a:t>So, with the worst home price declines behind us and prices appreciating again today, </a:t>
            </a:r>
            <a:r>
              <a:rPr lang="en-US" sz="1250" b="1" dirty="0"/>
              <a:t>you can still sell with confidence this season</a:t>
            </a:r>
            <a:r>
              <a:rPr lang="en-US" sz="1250" dirty="0"/>
              <a:t>.</a:t>
            </a:r>
          </a:p>
        </p:txBody>
      </p:sp>
      <p:sp>
        <p:nvSpPr>
          <p:cNvPr id="7" name="Rectangle 6">
            <a:extLst>
              <a:ext uri="{FF2B5EF4-FFF2-40B4-BE49-F238E27FC236}">
                <a16:creationId xmlns:a16="http://schemas.microsoft.com/office/drawing/2014/main" id="{E3BB5FC3-A91A-5246-A41B-1D873DD1D30D}"/>
              </a:ext>
            </a:extLst>
          </p:cNvPr>
          <p:cNvSpPr/>
          <p:nvPr/>
        </p:nvSpPr>
        <p:spPr>
          <a:xfrm>
            <a:off x="3756906" y="155144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3" name="Picture 2" descr="A person sitting on a window sill holding a tablet and a mug&#10;&#10;Description automatically generated">
            <a:extLst>
              <a:ext uri="{FF2B5EF4-FFF2-40B4-BE49-F238E27FC236}">
                <a16:creationId xmlns:a16="http://schemas.microsoft.com/office/drawing/2014/main" id="{7279DEEF-88FD-6A06-B9F6-9A40724D13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4"/>
          <a:stretch/>
        </p:blipFill>
        <p:spPr>
          <a:xfrm>
            <a:off x="0" y="0"/>
            <a:ext cx="7772400" cy="4443259"/>
          </a:xfrm>
          <a:prstGeom prst="rect">
            <a:avLst/>
          </a:prstGeom>
        </p:spPr>
      </p:pic>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dewalk with fallen leaves on the ground&#10;&#10;Description automatically generated">
            <a:extLst>
              <a:ext uri="{FF2B5EF4-FFF2-40B4-BE49-F238E27FC236}">
                <a16:creationId xmlns:a16="http://schemas.microsoft.com/office/drawing/2014/main" id="{EDF535CC-E542-ADE7-5E61-11AD8EC3E7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10058401"/>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7064275"/>
            <a:ext cx="6858000" cy="230832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 . . the housing market is resilient, with approximately three offers for each listing.</a:t>
            </a:r>
          </a:p>
          <a:p>
            <a:endParaRPr lang="en-US" sz="1600" i="1" dirty="0">
              <a:solidFill>
                <a:schemeClr val="bg1"/>
              </a:solidFill>
              <a:cs typeface="Arial"/>
            </a:endParaRPr>
          </a:p>
          <a:p>
            <a:pPr>
              <a:spcAft>
                <a:spcPts val="2000"/>
              </a:spcAft>
            </a:pPr>
            <a:r>
              <a:rPr lang="en-US" sz="1400" i="1" dirty="0">
                <a:solidFill>
                  <a:schemeClr val="bg1"/>
                </a:solidFill>
                <a:cs typeface="Arial"/>
              </a:rPr>
              <a:t>- Lawrence Yun, Chief Economist, National Association of Realtors</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699110"/>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95801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48423" y="1295392"/>
            <a:ext cx="6892178" cy="164322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Are you thinking about selling your house? If so, know today’s market benefits you because there are very few homes for sale.</a:t>
            </a:r>
          </a:p>
        </p:txBody>
      </p:sp>
      <p:sp>
        <p:nvSpPr>
          <p:cNvPr id="6" name="TextBox 5">
            <a:extLst>
              <a:ext uri="{FF2B5EF4-FFF2-40B4-BE49-F238E27FC236}">
                <a16:creationId xmlns:a16="http://schemas.microsoft.com/office/drawing/2014/main" id="{ADF4D003-23B3-2245-A0FC-3101599455D8}"/>
              </a:ext>
            </a:extLst>
          </p:cNvPr>
          <p:cNvSpPr txBox="1"/>
          <p:nvPr/>
        </p:nvSpPr>
        <p:spPr>
          <a:xfrm>
            <a:off x="448422" y="2770963"/>
            <a:ext cx="6892178" cy="1014917"/>
          </a:xfrm>
          <a:prstGeom prst="rect">
            <a:avLst/>
          </a:prstGeom>
          <a:noFill/>
        </p:spPr>
        <p:txBody>
          <a:bodyPr wrap="square" lIns="0" tIns="320040" rIns="0" bIns="0" numCol="1" spcCol="457200" rtlCol="0" anchor="t">
            <a:noAutofit/>
          </a:bodyPr>
          <a:lstStyle/>
          <a:p>
            <a:pPr marL="0" marR="0">
              <a:lnSpc>
                <a:spcPct val="112000"/>
              </a:lnSpc>
              <a:spcBef>
                <a:spcPts val="0"/>
              </a:spcBef>
              <a:spcAft>
                <a:spcPts val="1000"/>
              </a:spcAft>
            </a:pPr>
            <a:r>
              <a:rPr lang="en-US" sz="1250" dirty="0">
                <a:ea typeface="Calibri" panose="020F0502020204030204" pitchFamily="34" charset="0"/>
                <a:cs typeface="Times New Roman" panose="02020603050405020304" pitchFamily="18" charset="0"/>
              </a:rPr>
              <a:t>The </a:t>
            </a:r>
            <a:r>
              <a:rPr lang="en-US" sz="1250" b="0" i="0" dirty="0">
                <a:effectLst/>
              </a:rPr>
              <a:t>graph below uses historical data to provide a more concrete look at how much the numbers are still lagging behind the level of inventory typical of a more normal market:</a:t>
            </a:r>
          </a:p>
          <a:p>
            <a:pPr marL="19050" indent="-19050" fontAlgn="base">
              <a:lnSpc>
                <a:spcPct val="112000"/>
              </a:lnSpc>
              <a:spcAft>
                <a:spcPts val="1000"/>
              </a:spcAft>
            </a:pPr>
            <a:endParaRPr lang="en-US" sz="1250" dirty="0"/>
          </a:p>
          <a:p>
            <a:pPr marL="19050" indent="-19050" fontAlgn="base">
              <a:lnSpc>
                <a:spcPct val="112000"/>
              </a:lnSpc>
              <a:spcAft>
                <a:spcPts val="1000"/>
              </a:spcAft>
            </a:pPr>
            <a:endParaRPr lang="en-US" sz="1250" b="0" i="0" dirty="0">
              <a:effectLst/>
            </a:endParaRPr>
          </a:p>
          <a:p>
            <a:pPr marL="19050" indent="-19050" fontAlgn="base">
              <a:lnSpc>
                <a:spcPct val="112000"/>
              </a:lnSpc>
              <a:spcAft>
                <a:spcPts val="1000"/>
              </a:spcAft>
            </a:pPr>
            <a:endParaRPr lang="en-US" sz="1250" dirty="0"/>
          </a:p>
          <a:p>
            <a:pPr marL="19050" indent="-19050" fontAlgn="base">
              <a:lnSpc>
                <a:spcPct val="112000"/>
              </a:lnSpc>
              <a:spcAft>
                <a:spcPts val="1000"/>
              </a:spcAft>
            </a:pPr>
            <a:endParaRPr lang="en-US" sz="1250" b="0" i="0" dirty="0">
              <a:effectLst/>
            </a:endParaRPr>
          </a:p>
          <a:p>
            <a:pPr marL="19050" indent="-19050" fontAlgn="base">
              <a:lnSpc>
                <a:spcPct val="112000"/>
              </a:lnSpc>
              <a:spcAft>
                <a:spcPts val="1000"/>
              </a:spcAft>
            </a:pPr>
            <a:endParaRPr lang="en-US" sz="1250" dirty="0"/>
          </a:p>
          <a:p>
            <a:pPr marL="19050" indent="-19050" fontAlgn="base">
              <a:lnSpc>
                <a:spcPct val="112000"/>
              </a:lnSpc>
              <a:spcAft>
                <a:spcPts val="1000"/>
              </a:spcAft>
            </a:pPr>
            <a:endParaRPr lang="en-US" sz="1250" b="0" i="0" dirty="0">
              <a:effectLst/>
            </a:endParaRPr>
          </a:p>
          <a:p>
            <a:pPr marL="19050" indent="-19050" fontAlgn="base">
              <a:lnSpc>
                <a:spcPct val="112000"/>
              </a:lnSpc>
              <a:spcAft>
                <a:spcPts val="1000"/>
              </a:spcAft>
            </a:pPr>
            <a:endParaRPr lang="en-US" sz="1250" b="0" i="0" dirty="0">
              <a:effectLst/>
            </a:endParaRPr>
          </a:p>
          <a:p>
            <a:pPr marL="0" marR="0">
              <a:spcBef>
                <a:spcPts val="0"/>
              </a:spcBef>
              <a:spcAft>
                <a:spcPts val="0"/>
              </a:spcAft>
            </a:pPr>
            <a:endParaRPr lang="en-US" sz="1250" b="0" i="0" dirty="0">
              <a:effectLst/>
            </a:endParaRPr>
          </a:p>
          <a:p>
            <a:pPr marL="0" marR="0">
              <a:lnSpc>
                <a:spcPct val="112000"/>
              </a:lnSpc>
              <a:spcBef>
                <a:spcPts val="0"/>
              </a:spcBef>
              <a:spcAft>
                <a:spcPts val="1000"/>
              </a:spcAft>
            </a:pPr>
            <a:r>
              <a:rPr lang="en-US" sz="1250" b="0" i="0" dirty="0">
                <a:effectLst/>
              </a:rPr>
              <a:t>It’s worth noting that 2020-2022 are not included in this graph. That’s because they were abnormal years for the housing market. To make the comparison fair, those have been omitted so they don’t distort the data. When you look at the orange bars representing 2023 and compare them to the years when the housing market was normal (2017-2019), you can see that the number of homes available for sale each month is still much lower than usual.</a:t>
            </a:r>
          </a:p>
          <a:p>
            <a:pPr marL="0" marR="0">
              <a:lnSpc>
                <a:spcPct val="112000"/>
              </a:lnSpc>
              <a:spcBef>
                <a:spcPts val="0"/>
              </a:spcBef>
              <a:spcAft>
                <a:spcPts val="1000"/>
              </a:spcAft>
            </a:pPr>
            <a:r>
              <a:rPr lang="en-US" sz="1400" b="1" dirty="0">
                <a:solidFill>
                  <a:srgbClr val="00AEEF"/>
                </a:solidFill>
              </a:rPr>
              <a:t>What Does This Mean for You?</a:t>
            </a:r>
            <a:endParaRPr lang="en-US" sz="1250" b="0" i="0" dirty="0">
              <a:effectLst/>
            </a:endParaRPr>
          </a:p>
          <a:p>
            <a:pPr>
              <a:lnSpc>
                <a:spcPct val="112000"/>
              </a:lnSpc>
              <a:spcAft>
                <a:spcPts val="1000"/>
              </a:spcAft>
            </a:pPr>
            <a:r>
              <a:rPr lang="en-US" sz="1250" b="1" i="0" dirty="0">
                <a:effectLst/>
              </a:rPr>
              <a:t>If you’re thinking about selling your house, that low inventory is why this is a great time to do so. </a:t>
            </a:r>
            <a:r>
              <a:rPr lang="en-US" sz="1250" b="0" i="0" dirty="0">
                <a:effectLst/>
              </a:rPr>
              <a:t>Buyers have fewer choices now than they did in more normal years, which means your house will be in high demand. On top of that, you’ll have less competition from other sellers.</a:t>
            </a:r>
          </a:p>
        </p:txBody>
      </p:sp>
      <p:sp>
        <p:nvSpPr>
          <p:cNvPr id="5" name="Slide Number Placeholder 13">
            <a:extLst>
              <a:ext uri="{FF2B5EF4-FFF2-40B4-BE49-F238E27FC236}">
                <a16:creationId xmlns:a16="http://schemas.microsoft.com/office/drawing/2014/main" id="{3188DCDC-1DFF-62A3-F544-49E4C5288C8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6</a:t>
            </a:fld>
            <a:endParaRPr lang="en-US" dirty="0"/>
          </a:p>
        </p:txBody>
      </p:sp>
      <p:graphicFrame>
        <p:nvGraphicFramePr>
          <p:cNvPr id="9" name="Chart 8">
            <a:extLst>
              <a:ext uri="{FF2B5EF4-FFF2-40B4-BE49-F238E27FC236}">
                <a16:creationId xmlns:a16="http://schemas.microsoft.com/office/drawing/2014/main" id="{54DE36FE-A26E-6901-884A-EF4A73F93619}"/>
              </a:ext>
            </a:extLst>
          </p:cNvPr>
          <p:cNvGraphicFramePr/>
          <p:nvPr>
            <p:extLst>
              <p:ext uri="{D42A27DB-BD31-4B8C-83A1-F6EECF244321}">
                <p14:modId xmlns:p14="http://schemas.microsoft.com/office/powerpoint/2010/main" val="2959345286"/>
              </p:ext>
            </p:extLst>
          </p:nvPr>
        </p:nvGraphicFramePr>
        <p:xfrm>
          <a:off x="345616" y="4314327"/>
          <a:ext cx="6948541" cy="15050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10">
            <a:extLst>
              <a:ext uri="{FF2B5EF4-FFF2-40B4-BE49-F238E27FC236}">
                <a16:creationId xmlns:a16="http://schemas.microsoft.com/office/drawing/2014/main" id="{913EE5AD-C5BF-03D8-3619-C58EAF2EF5AB}"/>
              </a:ext>
            </a:extLst>
          </p:cNvPr>
          <p:cNvGraphicFramePr>
            <a:graphicFrameLocks noGrp="1"/>
          </p:cNvGraphicFramePr>
          <p:nvPr>
            <p:extLst>
              <p:ext uri="{D42A27DB-BD31-4B8C-83A1-F6EECF244321}">
                <p14:modId xmlns:p14="http://schemas.microsoft.com/office/powerpoint/2010/main" val="2636693357"/>
              </p:ext>
            </p:extLst>
          </p:nvPr>
        </p:nvGraphicFramePr>
        <p:xfrm>
          <a:off x="449371" y="8657714"/>
          <a:ext cx="7095377" cy="750697"/>
        </p:xfrm>
        <a:graphic>
          <a:graphicData uri="http://schemas.openxmlformats.org/drawingml/2006/table">
            <a:tbl>
              <a:tblPr firstRow="1" bandRow="1">
                <a:tableStyleId>{5C22544A-7EE6-4342-B048-85BDC9FD1C3A}</a:tableStyleId>
              </a:tblPr>
              <a:tblGrid>
                <a:gridCol w="7095377">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there are only a few houses for sale, yours will get a lot of attention. If you've been thinking about selling, now is the time to take action. Let’s talk to begin the process.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152564E4-FF40-EFE2-5BF4-802E084ACB5B}"/>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Today’s Housing Inventory</a:t>
            </a:r>
            <a:br>
              <a:rPr lang="en-US" sz="3200" dirty="0">
                <a:solidFill>
                  <a:srgbClr val="FFFFFF"/>
                </a:solidFill>
              </a:rPr>
            </a:br>
            <a:r>
              <a:rPr lang="en-US" sz="3200" dirty="0">
                <a:solidFill>
                  <a:srgbClr val="FFFFFF"/>
                </a:solidFill>
              </a:rPr>
              <a:t>Is a Sweet Spot for Sellers</a:t>
            </a:r>
          </a:p>
        </p:txBody>
      </p:sp>
      <p:sp>
        <p:nvSpPr>
          <p:cNvPr id="17" name="TextBox 16">
            <a:extLst>
              <a:ext uri="{FF2B5EF4-FFF2-40B4-BE49-F238E27FC236}">
                <a16:creationId xmlns:a16="http://schemas.microsoft.com/office/drawing/2014/main" id="{20E89009-77BA-736F-8317-41DC2739CC47}"/>
              </a:ext>
            </a:extLst>
          </p:cNvPr>
          <p:cNvSpPr txBox="1"/>
          <p:nvPr/>
        </p:nvSpPr>
        <p:spPr>
          <a:xfrm>
            <a:off x="448857" y="2065551"/>
            <a:ext cx="6858000" cy="151327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There aren’t enough homes for sale compared to the number of people who want to buy them.</a:t>
            </a:r>
          </a:p>
        </p:txBody>
      </p:sp>
      <p:sp>
        <p:nvSpPr>
          <p:cNvPr id="18" name="Rectangle 17">
            <a:extLst>
              <a:ext uri="{FF2B5EF4-FFF2-40B4-BE49-F238E27FC236}">
                <a16:creationId xmlns:a16="http://schemas.microsoft.com/office/drawing/2014/main" id="{03BAE6CC-F253-A98E-E996-73372278ABD4}"/>
              </a:ext>
            </a:extLst>
          </p:cNvPr>
          <p:cNvSpPr/>
          <p:nvPr/>
        </p:nvSpPr>
        <p:spPr>
          <a:xfrm>
            <a:off x="457200" y="3707672"/>
            <a:ext cx="6836957" cy="234000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9" name="TextBox 18">
            <a:extLst>
              <a:ext uri="{FF2B5EF4-FFF2-40B4-BE49-F238E27FC236}">
                <a16:creationId xmlns:a16="http://schemas.microsoft.com/office/drawing/2014/main" id="{B6C595FC-08D6-E70E-C6F7-E95920098105}"/>
              </a:ext>
            </a:extLst>
          </p:cNvPr>
          <p:cNvSpPr txBox="1"/>
          <p:nvPr/>
        </p:nvSpPr>
        <p:spPr>
          <a:xfrm>
            <a:off x="597218" y="3827014"/>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The Supply of Homes for Sale Is Still Low</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Active Listings Count</a:t>
            </a:r>
          </a:p>
        </p:txBody>
      </p:sp>
      <p:sp>
        <p:nvSpPr>
          <p:cNvPr id="20" name="TextBox 19">
            <a:extLst>
              <a:ext uri="{FF2B5EF4-FFF2-40B4-BE49-F238E27FC236}">
                <a16:creationId xmlns:a16="http://schemas.microsoft.com/office/drawing/2014/main" id="{E035364E-DF7F-5B33-9E32-EED7392743AA}"/>
              </a:ext>
            </a:extLst>
          </p:cNvPr>
          <p:cNvSpPr txBox="1"/>
          <p:nvPr/>
        </p:nvSpPr>
        <p:spPr>
          <a:xfrm>
            <a:off x="5905387" y="5793763"/>
            <a:ext cx="1414170" cy="253916"/>
          </a:xfrm>
          <a:prstGeom prst="rect">
            <a:avLst/>
          </a:prstGeom>
          <a:noFill/>
        </p:spPr>
        <p:txBody>
          <a:bodyPr wrap="none" rtlCol="0">
            <a:spAutoFit/>
          </a:bodyPr>
          <a:lstStyle/>
          <a:p>
            <a:pPr algn="r"/>
            <a:r>
              <a:rPr lang="en-US" sz="1050" dirty="0">
                <a:solidFill>
                  <a:schemeClr val="bg2">
                    <a:lumMod val="60000"/>
                    <a:lumOff val="40000"/>
                  </a:schemeClr>
                </a:solidFill>
              </a:rPr>
              <a:t>Source: </a:t>
            </a:r>
            <a:r>
              <a:rPr lang="en-US" sz="1050" dirty="0" err="1">
                <a:solidFill>
                  <a:schemeClr val="bg2">
                    <a:lumMod val="60000"/>
                    <a:lumOff val="40000"/>
                  </a:schemeClr>
                </a:solidFill>
              </a:rPr>
              <a:t>Realtor.com</a:t>
            </a:r>
            <a:endParaRPr lang="en-US" sz="1050" dirty="0">
              <a:solidFill>
                <a:schemeClr val="bg2">
                  <a:lumMod val="60000"/>
                  <a:lumOff val="40000"/>
                </a:schemeClr>
              </a:solidFill>
            </a:endParaRPr>
          </a:p>
        </p:txBody>
      </p:sp>
      <p:pic>
        <p:nvPicPr>
          <p:cNvPr id="4" name="Picture 3" descr="A person and a child making apples&#10;&#10;Description automatically generated">
            <a:extLst>
              <a:ext uri="{FF2B5EF4-FFF2-40B4-BE49-F238E27FC236}">
                <a16:creationId xmlns:a16="http://schemas.microsoft.com/office/drawing/2014/main" id="{F6F70A5E-B41B-652B-0769-0A20237901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09230" y="0"/>
            <a:ext cx="2163169" cy="2185214"/>
          </a:xfrm>
          <a:prstGeom prst="rect">
            <a:avLst/>
          </a:prstGeom>
        </p:spPr>
      </p:pic>
    </p:spTree>
    <p:extLst>
      <p:ext uri="{BB962C8B-B14F-4D97-AF65-F5344CB8AC3E}">
        <p14:creationId xmlns:p14="http://schemas.microsoft.com/office/powerpoint/2010/main" val="179846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6F260-9DD9-687E-462C-AEA01C18C8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704850"/>
            <a:ext cx="6858000" cy="230832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When there is low housing inventory, sellers could get top dollar for their homes.</a:t>
            </a:r>
          </a:p>
          <a:p>
            <a:endParaRPr lang="en-US" sz="1600" i="1" dirty="0">
              <a:solidFill>
                <a:schemeClr val="bg1"/>
              </a:solidFill>
              <a:cs typeface="Arial"/>
            </a:endParaRPr>
          </a:p>
          <a:p>
            <a:pPr>
              <a:spcAft>
                <a:spcPts val="2000"/>
              </a:spcAft>
            </a:pPr>
            <a:r>
              <a:rPr lang="en-US" sz="1400" i="1" dirty="0">
                <a:solidFill>
                  <a:schemeClr val="bg1"/>
                </a:solidFill>
                <a:cs typeface="Arial"/>
              </a:rPr>
              <a:t>- U.S. News &amp; World Report</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39685"/>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7</a:t>
            </a:fld>
            <a:endParaRPr lang="en-US" dirty="0"/>
          </a:p>
        </p:txBody>
      </p:sp>
    </p:spTree>
    <p:extLst>
      <p:ext uri="{BB962C8B-B14F-4D97-AF65-F5344CB8AC3E}">
        <p14:creationId xmlns:p14="http://schemas.microsoft.com/office/powerpoint/2010/main" val="3647728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a garage and a driveway&#10;&#10;Description automatically generated">
            <a:extLst>
              <a:ext uri="{FF2B5EF4-FFF2-40B4-BE49-F238E27FC236}">
                <a16:creationId xmlns:a16="http://schemas.microsoft.com/office/drawing/2014/main" id="{EDBC3B54-C456-1D44-0495-4A19ABEE2A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9"/>
          <a:stretch/>
        </p:blipFill>
        <p:spPr>
          <a:xfrm>
            <a:off x="0" y="1"/>
            <a:ext cx="7772400" cy="502587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48735" y="4932504"/>
            <a:ext cx="6858000" cy="151327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Are you torn on whether to sell your house right now because you don’t want to take on a higher mortgage rate on your next home? If so, your equity may be exactly what you need to help you feel more comfortable making your move.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sp>
        <p:nvSpPr>
          <p:cNvPr id="11" name="TextBox 10">
            <a:extLst>
              <a:ext uri="{FF2B5EF4-FFF2-40B4-BE49-F238E27FC236}">
                <a16:creationId xmlns:a16="http://schemas.microsoft.com/office/drawing/2014/main" id="{0EAFC9C1-7093-FB4D-AD81-384D4AACF2C8}"/>
              </a:ext>
            </a:extLst>
          </p:cNvPr>
          <p:cNvSpPr txBox="1"/>
          <p:nvPr/>
        </p:nvSpPr>
        <p:spPr>
          <a:xfrm>
            <a:off x="457200" y="6014042"/>
            <a:ext cx="6866465" cy="1061649"/>
          </a:xfrm>
          <a:prstGeom prst="rect">
            <a:avLst/>
          </a:prstGeom>
          <a:noFill/>
        </p:spPr>
        <p:txBody>
          <a:bodyPr wrap="square" lIns="0" tIns="320040" rIns="0" bIns="0" numCol="1" spcCol="457200" rtlCol="0">
            <a:noAutofit/>
          </a:bodyPr>
          <a:lstStyle/>
          <a:p>
            <a:pPr>
              <a:lnSpc>
                <a:spcPct val="110000"/>
              </a:lnSpc>
              <a:spcAft>
                <a:spcPts val="1000"/>
              </a:spcAft>
            </a:pPr>
            <a:r>
              <a:rPr lang="en-US" sz="1250" dirty="0"/>
              <a:t>When you sell your house, you can use your equity toward purchasing your next home. But first, it's important to know what equity is and how it grows.</a:t>
            </a:r>
          </a:p>
          <a:p>
            <a:pPr>
              <a:lnSpc>
                <a:spcPct val="112000"/>
              </a:lnSpc>
              <a:spcAft>
                <a:spcPts val="1000"/>
              </a:spcAft>
            </a:pPr>
            <a:r>
              <a:rPr lang="en-US" sz="1400" b="1" dirty="0">
                <a:solidFill>
                  <a:schemeClr val="tx2"/>
                </a:solidFill>
              </a:rPr>
              <a:t>What Equity Is and How It Works</a:t>
            </a:r>
          </a:p>
          <a:p>
            <a:pPr algn="l" fontAlgn="base">
              <a:lnSpc>
                <a:spcPct val="112000"/>
              </a:lnSpc>
              <a:spcAft>
                <a:spcPts val="1000"/>
              </a:spcAft>
            </a:pPr>
            <a:r>
              <a:rPr lang="en-US" sz="1250" b="0" i="0" dirty="0">
                <a:effectLst/>
              </a:rPr>
              <a:t>Equity is the current value of your home minus what you owe on the loan. And recently, that equity has been growing far faster than you may expect. </a:t>
            </a:r>
          </a:p>
          <a:p>
            <a:pPr algn="l" fontAlgn="base">
              <a:lnSpc>
                <a:spcPct val="112000"/>
              </a:lnSpc>
              <a:spcAft>
                <a:spcPts val="1000"/>
              </a:spcAft>
            </a:pPr>
            <a:r>
              <a:rPr lang="en-US" sz="1250" b="0" i="0" dirty="0">
                <a:effectLst/>
              </a:rPr>
              <a:t>Over the last few years, home prices rose dramatically, and that gave your equity a big boost very quickly. While the market has started to normalize, there’s still an imbalance between the number of homes available for sale and the number of buyers looking to make a purchase. And it’s because homes are in such high demand that prices are back on the rise today. Rob Barber, CEO of </a:t>
            </a:r>
            <a:r>
              <a:rPr lang="en-US" sz="1250" b="0" i="1" dirty="0">
                <a:effectLst/>
              </a:rPr>
              <a:t>ATTOM</a:t>
            </a:r>
            <a:r>
              <a:rPr lang="en-US" sz="1250" b="0" i="0" dirty="0">
                <a:effectLst/>
              </a:rPr>
              <a:t>, a property data provider, explains:</a:t>
            </a:r>
          </a:p>
          <a:p>
            <a:pPr marL="465138" algn="l" fontAlgn="base">
              <a:lnSpc>
                <a:spcPct val="112000"/>
              </a:lnSpc>
              <a:spcAft>
                <a:spcPts val="1000"/>
              </a:spcAft>
            </a:pPr>
            <a:r>
              <a:rPr lang="en-US" sz="1250" b="0" i="1" dirty="0">
                <a:solidFill>
                  <a:schemeClr val="tx1">
                    <a:lumMod val="50000"/>
                    <a:lumOff val="50000"/>
                  </a:schemeClr>
                </a:solidFill>
                <a:effectLst/>
              </a:rPr>
              <a:t>“Equity levels were high even during the recent downturn, and now they are going back up and better than ever.”</a:t>
            </a:r>
            <a:endParaRPr lang="en-US" sz="1250" i="1"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p:txBody>
      </p:sp>
      <p:sp>
        <p:nvSpPr>
          <p:cNvPr id="2" name="Rectangle 1">
            <a:extLst>
              <a:ext uri="{FF2B5EF4-FFF2-40B4-BE49-F238E27FC236}">
                <a16:creationId xmlns:a16="http://schemas.microsoft.com/office/drawing/2014/main" id="{D5DDB784-3BA9-20DC-9C0C-705355E79EB9}"/>
              </a:ext>
            </a:extLst>
          </p:cNvPr>
          <p:cNvSpPr/>
          <p:nvPr/>
        </p:nvSpPr>
        <p:spPr>
          <a:xfrm>
            <a:off x="0" y="357932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Equity Is a Game Changer for</a:t>
            </a:r>
            <a:br>
              <a:rPr lang="en-US" sz="3200" dirty="0">
                <a:solidFill>
                  <a:srgbClr val="FFFFFF"/>
                </a:solidFill>
              </a:rPr>
            </a:br>
            <a:r>
              <a:rPr lang="en-US" sz="3200" dirty="0">
                <a:solidFill>
                  <a:srgbClr val="FFFFFF"/>
                </a:solidFill>
              </a:rPr>
              <a:t>Homeowners Looking To Sell</a:t>
            </a:r>
            <a:endParaRPr lang="en-US" sz="3200" dirty="0">
              <a:solidFill>
                <a:srgbClr val="FFFFFF"/>
              </a:solidFill>
              <a:cs typeface="Arial"/>
            </a:endParaRPr>
          </a:p>
        </p:txBody>
      </p:sp>
    </p:spTree>
    <p:extLst>
      <p:ext uri="{BB962C8B-B14F-4D97-AF65-F5344CB8AC3E}">
        <p14:creationId xmlns:p14="http://schemas.microsoft.com/office/powerpoint/2010/main" val="3012403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218001166"/>
              </p:ext>
            </p:extLst>
          </p:nvPr>
        </p:nvGraphicFramePr>
        <p:xfrm>
          <a:off x="467837" y="8410497"/>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79440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planning to make a move, the equity you’ve gained can make a big impact. To find out just how much equity you have in your current home and how you can use it to fuel your next purchase,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6" name="TextBox 15">
            <a:extLst>
              <a:ext uri="{FF2B5EF4-FFF2-40B4-BE49-F238E27FC236}">
                <a16:creationId xmlns:a16="http://schemas.microsoft.com/office/drawing/2014/main" id="{B8F0B6B8-9C18-9D44-9252-6616DD70A89A}"/>
              </a:ext>
            </a:extLst>
          </p:cNvPr>
          <p:cNvSpPr txBox="1"/>
          <p:nvPr/>
        </p:nvSpPr>
        <p:spPr>
          <a:xfrm>
            <a:off x="451506" y="5983930"/>
            <a:ext cx="6871798" cy="2273124"/>
          </a:xfrm>
          <a:prstGeom prst="rect">
            <a:avLst/>
          </a:prstGeom>
          <a:noFill/>
        </p:spPr>
        <p:txBody>
          <a:bodyPr wrap="square" lIns="0" tIns="320040" rIns="0" bIns="0" numCol="1" spcCol="457200" rtlCol="0">
            <a:noAutofit/>
          </a:bodyPr>
          <a:lstStyle/>
          <a:p>
            <a:pPr>
              <a:lnSpc>
                <a:spcPct val="112000"/>
              </a:lnSpc>
              <a:spcAft>
                <a:spcPts val="1000"/>
              </a:spcAft>
            </a:pPr>
            <a:r>
              <a:rPr lang="en-US" sz="1250" b="1" dirty="0"/>
              <a:t>That means roughly 70% have a tremendous amount of equity right now. </a:t>
            </a:r>
          </a:p>
          <a:p>
            <a:pPr>
              <a:lnSpc>
                <a:spcPct val="112000"/>
              </a:lnSpc>
              <a:spcAft>
                <a:spcPts val="1000"/>
              </a:spcAft>
            </a:pPr>
            <a:r>
              <a:rPr lang="en-US" sz="1250" dirty="0"/>
              <a:t>Once you sell your house, you can use your equity to help you with your next purchase. It could be some (if not all) of what you’ll need for your next down payment. It may even be enough to allow you to put a considerably larger down payment on your next home, so you don’t have to finance quite as much. And, if you’ve been in your current house for years, you may have even built up enough equity to pay all cash. If that’s true for you, you’d be able to avoid borrowing altogether, so you wouldn’t have to worry about today’s mortgage rates.</a:t>
            </a:r>
          </a:p>
          <a:p>
            <a:pPr>
              <a:lnSpc>
                <a:spcPct val="112000"/>
              </a:lnSpc>
              <a:spcAft>
                <a:spcPts val="1000"/>
              </a:spcAft>
            </a:pPr>
            <a:endParaRPr lang="en-US" sz="1250" dirty="0"/>
          </a:p>
        </p:txBody>
      </p:sp>
      <p:sp>
        <p:nvSpPr>
          <p:cNvPr id="23" name="TextBox 22">
            <a:extLst>
              <a:ext uri="{FF2B5EF4-FFF2-40B4-BE49-F238E27FC236}">
                <a16:creationId xmlns:a16="http://schemas.microsoft.com/office/drawing/2014/main" id="{489DF8AD-6A0D-3E40-BC93-E09508CB9F77}"/>
              </a:ext>
            </a:extLst>
          </p:cNvPr>
          <p:cNvSpPr txBox="1"/>
          <p:nvPr/>
        </p:nvSpPr>
        <p:spPr>
          <a:xfrm>
            <a:off x="451506" y="335063"/>
            <a:ext cx="6841785" cy="671728"/>
          </a:xfrm>
          <a:prstGeom prst="rect">
            <a:avLst/>
          </a:prstGeom>
          <a:noFill/>
        </p:spPr>
        <p:txBody>
          <a:bodyPr wrap="square" lIns="0" tIns="320040" rIns="0" bIns="0" numCol="1" spcCol="457200" rtlCol="0">
            <a:noAutofit/>
          </a:bodyPr>
          <a:lstStyle/>
          <a:p>
            <a:pPr>
              <a:lnSpc>
                <a:spcPct val="112000"/>
              </a:lnSpc>
              <a:spcAft>
                <a:spcPts val="1000"/>
              </a:spcAft>
            </a:pPr>
            <a:r>
              <a:rPr lang="en-US" sz="1400" b="1" dirty="0">
                <a:solidFill>
                  <a:schemeClr val="tx2"/>
                </a:solidFill>
              </a:rPr>
              <a:t>How Equity Benefits You</a:t>
            </a:r>
          </a:p>
          <a:p>
            <a:pPr algn="l" fontAlgn="base">
              <a:lnSpc>
                <a:spcPct val="112000"/>
              </a:lnSpc>
              <a:spcAft>
                <a:spcPts val="1000"/>
              </a:spcAft>
            </a:pPr>
            <a:r>
              <a:rPr lang="en-US" sz="1250" b="0" i="0" dirty="0">
                <a:effectLst/>
              </a:rPr>
              <a:t>With today’s affordability challenges, that equity can be a game changer when you move. Here’s why</a:t>
            </a:r>
            <a:r>
              <a:rPr lang="en-US" sz="1250" dirty="0"/>
              <a:t>: b</a:t>
            </a:r>
            <a:r>
              <a:rPr lang="en-US" sz="1250" b="0" i="0" dirty="0">
                <a:effectLst/>
              </a:rPr>
              <a:t>ased on data from </a:t>
            </a:r>
            <a:r>
              <a:rPr lang="en-US" sz="1250" b="0" i="1" dirty="0">
                <a:effectLst/>
              </a:rPr>
              <a:t>ATTOM</a:t>
            </a:r>
            <a:r>
              <a:rPr lang="en-US" sz="1250" b="0" i="0" dirty="0">
                <a:effectLst/>
              </a:rPr>
              <a:t> and the </a:t>
            </a:r>
            <a:r>
              <a:rPr lang="en-US" sz="1250" b="0" i="1" dirty="0">
                <a:effectLst/>
              </a:rPr>
              <a:t>Census</a:t>
            </a:r>
            <a:r>
              <a:rPr lang="en-US" sz="1250" b="0" i="0" dirty="0">
                <a:effectLst/>
              </a:rPr>
              <a:t>, nearly two-thirds (68.7%) of homeowners have either paid off their mortgages or have at least 50% equity (</a:t>
            </a:r>
            <a:r>
              <a:rPr lang="en-US" sz="1250" b="0" i="1" dirty="0">
                <a:effectLst/>
              </a:rPr>
              <a:t>see chart below</a:t>
            </a:r>
            <a:r>
              <a:rPr lang="en-US" sz="1250" b="0" i="0" dirty="0">
                <a:effectLst/>
              </a:rPr>
              <a:t>):</a:t>
            </a:r>
            <a:endParaRPr lang="en-US" sz="1250" dirty="0"/>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dirty="0"/>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b="0" i="0" dirty="0">
              <a:effectLst/>
            </a:endParaRPr>
          </a:p>
        </p:txBody>
      </p:sp>
      <p:grpSp>
        <p:nvGrpSpPr>
          <p:cNvPr id="2" name="Group 1">
            <a:extLst>
              <a:ext uri="{FF2B5EF4-FFF2-40B4-BE49-F238E27FC236}">
                <a16:creationId xmlns:a16="http://schemas.microsoft.com/office/drawing/2014/main" id="{8A64E955-AF68-C2F7-A22E-AC4079157F32}"/>
              </a:ext>
            </a:extLst>
          </p:cNvPr>
          <p:cNvGrpSpPr/>
          <p:nvPr/>
        </p:nvGrpSpPr>
        <p:grpSpPr>
          <a:xfrm>
            <a:off x="467516" y="2107084"/>
            <a:ext cx="6875987" cy="3710291"/>
            <a:chOff x="465307" y="6601521"/>
            <a:chExt cx="6875987" cy="2999678"/>
          </a:xfrm>
        </p:grpSpPr>
        <p:grpSp>
          <p:nvGrpSpPr>
            <p:cNvPr id="3" name="Group 2">
              <a:extLst>
                <a:ext uri="{FF2B5EF4-FFF2-40B4-BE49-F238E27FC236}">
                  <a16:creationId xmlns:a16="http://schemas.microsoft.com/office/drawing/2014/main" id="{0745AF5C-0299-837E-BD10-757FCC095CBA}"/>
                </a:ext>
              </a:extLst>
            </p:cNvPr>
            <p:cNvGrpSpPr/>
            <p:nvPr/>
          </p:nvGrpSpPr>
          <p:grpSpPr>
            <a:xfrm>
              <a:off x="465307" y="6601521"/>
              <a:ext cx="6841785" cy="2999678"/>
              <a:chOff x="381907" y="1377345"/>
              <a:chExt cx="6841785" cy="1888140"/>
            </a:xfrm>
          </p:grpSpPr>
          <p:sp>
            <p:nvSpPr>
              <p:cNvPr id="8" name="Rectangle 7">
                <a:extLst>
                  <a:ext uri="{FF2B5EF4-FFF2-40B4-BE49-F238E27FC236}">
                    <a16:creationId xmlns:a16="http://schemas.microsoft.com/office/drawing/2014/main" id="{EA8703E0-BEAA-D755-EC19-EF68157A8C43}"/>
                  </a:ext>
                </a:extLst>
              </p:cNvPr>
              <p:cNvSpPr/>
              <p:nvPr/>
            </p:nvSpPr>
            <p:spPr>
              <a:xfrm>
                <a:off x="381907" y="1377345"/>
                <a:ext cx="6841785" cy="188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9" name="TextBox 8">
                <a:extLst>
                  <a:ext uri="{FF2B5EF4-FFF2-40B4-BE49-F238E27FC236}">
                    <a16:creationId xmlns:a16="http://schemas.microsoft.com/office/drawing/2014/main" id="{6FAA92DD-9518-7999-72D1-5845BE9CFE71}"/>
                  </a:ext>
                </a:extLst>
              </p:cNvPr>
              <p:cNvSpPr txBox="1"/>
              <p:nvPr/>
            </p:nvSpPr>
            <p:spPr>
              <a:xfrm>
                <a:off x="534625" y="1438078"/>
                <a:ext cx="6536347" cy="247990"/>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Americans Sitting on Tremendous Equity</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68.7% Have Paid Off Their Mortgage or Have at Least 50% Equity</a:t>
                </a:r>
              </a:p>
            </p:txBody>
          </p:sp>
        </p:grpSp>
        <p:sp>
          <p:nvSpPr>
            <p:cNvPr id="4" name="TextBox 3">
              <a:extLst>
                <a:ext uri="{FF2B5EF4-FFF2-40B4-BE49-F238E27FC236}">
                  <a16:creationId xmlns:a16="http://schemas.microsoft.com/office/drawing/2014/main" id="{6804336A-805C-E4E4-0D26-F90139CA4E1F}"/>
                </a:ext>
              </a:extLst>
            </p:cNvPr>
            <p:cNvSpPr txBox="1"/>
            <p:nvPr/>
          </p:nvSpPr>
          <p:spPr>
            <a:xfrm>
              <a:off x="5585685" y="9364020"/>
              <a:ext cx="1755609" cy="205285"/>
            </a:xfrm>
            <a:prstGeom prst="rect">
              <a:avLst/>
            </a:prstGeom>
            <a:noFill/>
          </p:spPr>
          <p:txBody>
            <a:bodyPr wrap="none" rtlCol="0">
              <a:spAutoFit/>
            </a:bodyPr>
            <a:lstStyle/>
            <a:p>
              <a:pPr algn="r"/>
              <a:r>
                <a:rPr lang="en-US" sz="1050" dirty="0">
                  <a:solidFill>
                    <a:schemeClr val="bg2">
                      <a:lumMod val="60000"/>
                      <a:lumOff val="40000"/>
                    </a:schemeClr>
                  </a:solidFill>
                </a:rPr>
                <a:t>Sources: Census, ATTOM</a:t>
              </a:r>
            </a:p>
          </p:txBody>
        </p:sp>
      </p:grpSp>
      <p:graphicFrame>
        <p:nvGraphicFramePr>
          <p:cNvPr id="7" name="Chart 6">
            <a:extLst>
              <a:ext uri="{FF2B5EF4-FFF2-40B4-BE49-F238E27FC236}">
                <a16:creationId xmlns:a16="http://schemas.microsoft.com/office/drawing/2014/main" id="{75A83B7A-03E3-AF78-CEAD-D75F4481809E}"/>
              </a:ext>
            </a:extLst>
          </p:cNvPr>
          <p:cNvGraphicFramePr/>
          <p:nvPr>
            <p:extLst>
              <p:ext uri="{D42A27DB-BD31-4B8C-83A1-F6EECF244321}">
                <p14:modId xmlns:p14="http://schemas.microsoft.com/office/powerpoint/2010/main" val="1310482963"/>
              </p:ext>
            </p:extLst>
          </p:nvPr>
        </p:nvGraphicFramePr>
        <p:xfrm>
          <a:off x="557813" y="2752536"/>
          <a:ext cx="6668043" cy="2718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8791263"/>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63258</TotalTime>
  <Words>4486</Words>
  <Application>Microsoft Macintosh PowerPoint</Application>
  <PresentationFormat>Custom</PresentationFormat>
  <Paragraphs>337</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Georgia</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Donna Stott</cp:lastModifiedBy>
  <cp:revision>1503</cp:revision>
  <cp:lastPrinted>2021-11-19T20:55:24Z</cp:lastPrinted>
  <dcterms:created xsi:type="dcterms:W3CDTF">2021-07-16T16:38:04Z</dcterms:created>
  <dcterms:modified xsi:type="dcterms:W3CDTF">2023-09-13T14:57:07Z</dcterms:modified>
</cp:coreProperties>
</file>